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470" r:id="rId3"/>
    <p:sldId id="475" r:id="rId4"/>
    <p:sldId id="477" r:id="rId5"/>
    <p:sldId id="383" r:id="rId6"/>
    <p:sldId id="386" r:id="rId7"/>
    <p:sldId id="385" r:id="rId8"/>
    <p:sldId id="397" r:id="rId9"/>
    <p:sldId id="399" r:id="rId10"/>
    <p:sldId id="287" r:id="rId11"/>
    <p:sldId id="316" r:id="rId12"/>
    <p:sldId id="400" r:id="rId13"/>
    <p:sldId id="367" r:id="rId14"/>
    <p:sldId id="280" r:id="rId15"/>
    <p:sldId id="281" r:id="rId16"/>
    <p:sldId id="282" r:id="rId17"/>
    <p:sldId id="283" r:id="rId18"/>
    <p:sldId id="284" r:id="rId19"/>
    <p:sldId id="380" r:id="rId20"/>
    <p:sldId id="368" r:id="rId21"/>
    <p:sldId id="381" r:id="rId22"/>
    <p:sldId id="286" r:id="rId23"/>
    <p:sldId id="289" r:id="rId24"/>
    <p:sldId id="476" r:id="rId25"/>
    <p:sldId id="472" r:id="rId26"/>
    <p:sldId id="473" r:id="rId27"/>
    <p:sldId id="274" r:id="rId28"/>
    <p:sldId id="276" r:id="rId29"/>
    <p:sldId id="474" r:id="rId30"/>
    <p:sldId id="277" r:id="rId31"/>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淺色樣式 1 - 輔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4B1156A-380E-4F78-BDF5-A606A8083BF9}" styleName="中等深淺樣式 4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5" autoAdjust="0"/>
    <p:restoredTop sz="91803" autoAdjust="0"/>
  </p:normalViewPr>
  <p:slideViewPr>
    <p:cSldViewPr snapToGrid="0">
      <p:cViewPr varScale="1">
        <p:scale>
          <a:sx n="105" d="100"/>
          <a:sy n="105" d="100"/>
        </p:scale>
        <p:origin x="8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6ED1D8-5031-4189-9D6D-8947E540F319}" type="datetimeFigureOut">
              <a:rPr lang="zh-TW" altLang="en-US" smtClean="0"/>
              <a:t>2021/9/17</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93A571-7B9F-400C-9D71-664702BA5725}" type="slidenum">
              <a:rPr lang="zh-TW" altLang="en-US" smtClean="0"/>
              <a:t>‹#›</a:t>
            </a:fld>
            <a:endParaRPr lang="zh-TW" altLang="en-US"/>
          </a:p>
        </p:txBody>
      </p:sp>
    </p:spTree>
    <p:extLst>
      <p:ext uri="{BB962C8B-B14F-4D97-AF65-F5344CB8AC3E}">
        <p14:creationId xmlns:p14="http://schemas.microsoft.com/office/powerpoint/2010/main" val="207467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6193A571-7B9F-400C-9D71-664702BA5725}" type="slidenum">
              <a:rPr lang="zh-TW" altLang="en-US" smtClean="0"/>
              <a:t>5</a:t>
            </a:fld>
            <a:endParaRPr lang="zh-TW" altLang="en-US"/>
          </a:p>
        </p:txBody>
      </p:sp>
    </p:spTree>
    <p:extLst>
      <p:ext uri="{BB962C8B-B14F-4D97-AF65-F5344CB8AC3E}">
        <p14:creationId xmlns:p14="http://schemas.microsoft.com/office/powerpoint/2010/main" val="1480872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30207DAD-AD31-4D96-98CC-BED98552D688}" type="slidenum">
              <a:rPr lang="zh-TW" altLang="en-US" smtClean="0"/>
              <a:t>10</a:t>
            </a:fld>
            <a:endParaRPr lang="zh-TW" altLang="en-US"/>
          </a:p>
        </p:txBody>
      </p:sp>
    </p:spTree>
    <p:extLst>
      <p:ext uri="{BB962C8B-B14F-4D97-AF65-F5344CB8AC3E}">
        <p14:creationId xmlns:p14="http://schemas.microsoft.com/office/powerpoint/2010/main" val="2314443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30207DAD-AD31-4D96-98CC-BED98552D688}" type="slidenum">
              <a:rPr lang="zh-TW" altLang="en-US" smtClean="0"/>
              <a:t>18</a:t>
            </a:fld>
            <a:endParaRPr lang="zh-TW" altLang="en-US"/>
          </a:p>
        </p:txBody>
      </p:sp>
    </p:spTree>
    <p:extLst>
      <p:ext uri="{BB962C8B-B14F-4D97-AF65-F5344CB8AC3E}">
        <p14:creationId xmlns:p14="http://schemas.microsoft.com/office/powerpoint/2010/main" val="3367747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800" kern="1200" dirty="0">
                <a:solidFill>
                  <a:schemeClr val="bg2">
                    <a:lumMod val="25000"/>
                  </a:schemeClr>
                </a:solidFill>
                <a:latin typeface="+mj-ea"/>
                <a:ea typeface="+mn-ea"/>
                <a:cs typeface="+mn-cs"/>
              </a:rPr>
              <a:t>每個人在人際關係裡，都能自主地決定，哪些行為是喜歡、能被允許的，哪些是不喜歡、不被允許的。</a:t>
            </a:r>
            <a:endParaRPr lang="en-US" altLang="zh-TW" sz="800" kern="1200" dirty="0">
              <a:solidFill>
                <a:schemeClr val="bg2">
                  <a:lumMod val="25000"/>
                </a:schemeClr>
              </a:solidFill>
              <a:latin typeface="+mj-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800" dirty="0">
                <a:solidFill>
                  <a:schemeClr val="bg2">
                    <a:lumMod val="25000"/>
                  </a:schemeClr>
                </a:solidFill>
                <a:latin typeface="文鼎中黑注音" panose="020B0600000000000000" pitchFamily="34" charset="-120"/>
                <a:ea typeface="文鼎中黑注音" panose="020B0600000000000000" pitchFamily="34" charset="-120"/>
              </a:rPr>
              <a:t>不論是誰你都能決定要不要被碰觸</a:t>
            </a:r>
            <a:endParaRPr lang="en-US" altLang="zh-TW" sz="800" kern="1200" dirty="0">
              <a:solidFill>
                <a:schemeClr val="bg2">
                  <a:lumMod val="25000"/>
                </a:schemeClr>
              </a:solidFill>
              <a:latin typeface="+mj-ea"/>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30207DAD-AD31-4D96-98CC-BED98552D688}" type="slidenum">
              <a:rPr lang="zh-TW" altLang="en-US" smtClean="0"/>
              <a:t>22</a:t>
            </a:fld>
            <a:endParaRPr lang="zh-TW" altLang="en-US"/>
          </a:p>
        </p:txBody>
      </p:sp>
    </p:spTree>
    <p:extLst>
      <p:ext uri="{BB962C8B-B14F-4D97-AF65-F5344CB8AC3E}">
        <p14:creationId xmlns:p14="http://schemas.microsoft.com/office/powerpoint/2010/main" val="86648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a:solidFill>
                <a:schemeClr val="bg2">
                  <a:lumMod val="25000"/>
                </a:schemeClr>
              </a:solidFill>
              <a:latin typeface="+mj-ea"/>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bg2">
                    <a:lumMod val="25000"/>
                  </a:schemeClr>
                </a:solidFill>
                <a:latin typeface="+mj-ea"/>
                <a:ea typeface="+mn-ea"/>
                <a:cs typeface="+mn-cs"/>
              </a:rPr>
              <a:t>如果不想被碰觸我們也可以找個替代方案。</a:t>
            </a:r>
            <a:endParaRPr lang="en-US" altLang="zh-TW" sz="1200" kern="1200" dirty="0">
              <a:solidFill>
                <a:schemeClr val="bg2">
                  <a:lumMod val="25000"/>
                </a:schemeClr>
              </a:solidFill>
              <a:latin typeface="+mj-ea"/>
              <a:ea typeface="+mn-ea"/>
              <a:cs typeface="+mn-cs"/>
            </a:endParaRPr>
          </a:p>
          <a:p>
            <a:endParaRPr lang="zh-TW" altLang="en-US" dirty="0"/>
          </a:p>
        </p:txBody>
      </p:sp>
      <p:sp>
        <p:nvSpPr>
          <p:cNvPr id="4" name="投影片編號版面配置區 3"/>
          <p:cNvSpPr>
            <a:spLocks noGrp="1"/>
          </p:cNvSpPr>
          <p:nvPr>
            <p:ph type="sldNum" sz="quarter" idx="5"/>
          </p:nvPr>
        </p:nvSpPr>
        <p:spPr/>
        <p:txBody>
          <a:bodyPr/>
          <a:lstStyle/>
          <a:p>
            <a:fld id="{6193A571-7B9F-400C-9D71-664702BA5725}" type="slidenum">
              <a:rPr lang="zh-TW" altLang="en-US" smtClean="0"/>
              <a:t>23</a:t>
            </a:fld>
            <a:endParaRPr lang="zh-TW" altLang="en-US"/>
          </a:p>
        </p:txBody>
      </p:sp>
    </p:spTree>
    <p:extLst>
      <p:ext uri="{BB962C8B-B14F-4D97-AF65-F5344CB8AC3E}">
        <p14:creationId xmlns:p14="http://schemas.microsoft.com/office/powerpoint/2010/main" val="2824185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https://www.youtube.com/watch?v=zIL0vSNx8Xg</a:t>
            </a:r>
            <a:endParaRPr lang="zh-TW" altLang="en-US" dirty="0"/>
          </a:p>
        </p:txBody>
      </p:sp>
      <p:sp>
        <p:nvSpPr>
          <p:cNvPr id="4" name="投影片編號版面配置區 3"/>
          <p:cNvSpPr>
            <a:spLocks noGrp="1"/>
          </p:cNvSpPr>
          <p:nvPr>
            <p:ph type="sldNum" sz="quarter" idx="5"/>
          </p:nvPr>
        </p:nvSpPr>
        <p:spPr/>
        <p:txBody>
          <a:bodyPr/>
          <a:lstStyle/>
          <a:p>
            <a:fld id="{77296A0E-3F51-BC43-BBDE-4F7EFDE671A8}" type="slidenum">
              <a:rPr kumimoji="1" lang="zh-TW" altLang="en-US" smtClean="0"/>
              <a:t>25</a:t>
            </a:fld>
            <a:endParaRPr kumimoji="1" lang="zh-TW" altLang="en-US"/>
          </a:p>
        </p:txBody>
      </p:sp>
    </p:spTree>
    <p:extLst>
      <p:ext uri="{BB962C8B-B14F-4D97-AF65-F5344CB8AC3E}">
        <p14:creationId xmlns:p14="http://schemas.microsoft.com/office/powerpoint/2010/main" val="1034430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每個人都有每個人的優點 喜歡自己的每一面</a:t>
            </a:r>
          </a:p>
        </p:txBody>
      </p:sp>
      <p:sp>
        <p:nvSpPr>
          <p:cNvPr id="4" name="投影片編號版面配置區 3"/>
          <p:cNvSpPr>
            <a:spLocks noGrp="1"/>
          </p:cNvSpPr>
          <p:nvPr>
            <p:ph type="sldNum" sz="quarter" idx="10"/>
          </p:nvPr>
        </p:nvSpPr>
        <p:spPr/>
        <p:txBody>
          <a:bodyPr/>
          <a:lstStyle/>
          <a:p>
            <a:fld id="{1B7142C9-DD29-4EAE-B9C1-6684C2A2818D}" type="slidenum">
              <a:rPr lang="zh-TW" altLang="en-US" smtClean="0"/>
              <a:t>27</a:t>
            </a:fld>
            <a:endParaRPr lang="zh-TW" altLang="en-US"/>
          </a:p>
        </p:txBody>
      </p:sp>
    </p:spTree>
    <p:extLst>
      <p:ext uri="{BB962C8B-B14F-4D97-AF65-F5344CB8AC3E}">
        <p14:creationId xmlns:p14="http://schemas.microsoft.com/office/powerpoint/2010/main" val="2875519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一樣要有同理心 可能有其他玩的方法</a:t>
            </a:r>
          </a:p>
        </p:txBody>
      </p:sp>
      <p:sp>
        <p:nvSpPr>
          <p:cNvPr id="4" name="投影片編號版面配置區 3"/>
          <p:cNvSpPr>
            <a:spLocks noGrp="1"/>
          </p:cNvSpPr>
          <p:nvPr>
            <p:ph type="sldNum" sz="quarter" idx="5"/>
          </p:nvPr>
        </p:nvSpPr>
        <p:spPr/>
        <p:txBody>
          <a:bodyPr/>
          <a:lstStyle/>
          <a:p>
            <a:fld id="{6193A571-7B9F-400C-9D71-664702BA5725}" type="slidenum">
              <a:rPr lang="zh-TW" altLang="en-US" smtClean="0"/>
              <a:t>29</a:t>
            </a:fld>
            <a:endParaRPr lang="zh-TW" altLang="en-US"/>
          </a:p>
        </p:txBody>
      </p:sp>
    </p:spTree>
    <p:extLst>
      <p:ext uri="{BB962C8B-B14F-4D97-AF65-F5344CB8AC3E}">
        <p14:creationId xmlns:p14="http://schemas.microsoft.com/office/powerpoint/2010/main" val="3372678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F6CAF2-83EC-43C3-B4E4-6E9D83A21D08}"/>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F8CDFDBD-887C-4958-91B3-77A34D3A2C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C1C2847B-03CC-45B2-8DD4-4FB9A0173EA1}"/>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5" name="頁尾版面配置區 4">
            <a:extLst>
              <a:ext uri="{FF2B5EF4-FFF2-40B4-BE49-F238E27FC236}">
                <a16:creationId xmlns:a16="http://schemas.microsoft.com/office/drawing/2014/main" id="{E5E26850-217E-4781-B595-3E6988E0AC8E}"/>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63C5FF0-30C6-4C9C-8D20-5DF03F31F938}"/>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130129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2888691-D2AA-4EC2-B489-481948163D66}"/>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AD8E1472-61CA-4E53-9698-6AD63F90309B}"/>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31805BE0-8BD8-4C90-9143-F3B7C73C155F}"/>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5" name="頁尾版面配置區 4">
            <a:extLst>
              <a:ext uri="{FF2B5EF4-FFF2-40B4-BE49-F238E27FC236}">
                <a16:creationId xmlns:a16="http://schemas.microsoft.com/office/drawing/2014/main" id="{E72346FB-A676-48CF-9A9B-21D7E223C5F3}"/>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14D73BC1-9660-4CD4-B6EE-D13D79CF95D6}"/>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3271317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4A5D3DB-3AC7-41DC-883C-9768B9820FD3}"/>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CFC969E2-F623-40A0-A5A8-1C338EBAE0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1EECF369-3362-43BC-BE4F-660DAF3D740F}"/>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5" name="頁尾版面配置區 4">
            <a:extLst>
              <a:ext uri="{FF2B5EF4-FFF2-40B4-BE49-F238E27FC236}">
                <a16:creationId xmlns:a16="http://schemas.microsoft.com/office/drawing/2014/main" id="{9C02C960-5629-4368-ABA1-67AC0BEDBC25}"/>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F31492BE-A4FD-4B11-91F5-39FDDF6E5492}"/>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2015567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76D2999-A803-492E-B1C0-820C38E0903F}"/>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8A4940BD-3B44-4482-95B2-1794FE1A9AB6}"/>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E8FE811D-FC16-4E27-998B-2C6B04DA9109}"/>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2F7A828B-388A-41E7-8DE2-AE19B0905B91}"/>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6" name="頁尾版面配置區 5">
            <a:extLst>
              <a:ext uri="{FF2B5EF4-FFF2-40B4-BE49-F238E27FC236}">
                <a16:creationId xmlns:a16="http://schemas.microsoft.com/office/drawing/2014/main" id="{65547BA1-6934-4C05-908C-F122B1E05946}"/>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4E91E010-E044-4CC2-B359-3E35DCE4C6DE}"/>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3239404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58D9FE3-1B35-474B-BBC6-51774A2A0CC7}"/>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24BC678C-ED75-402B-A8F7-CC1FFF0CDD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7F502581-36B4-4D07-B264-1A2C75E7B723}"/>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E8D48579-6EFE-49F0-A28E-8D992C0CDD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5702C395-3153-417E-BD87-F6DAEEC1E673}"/>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0F438703-3AC9-4371-AF98-F2C077202136}"/>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8" name="頁尾版面配置區 7">
            <a:extLst>
              <a:ext uri="{FF2B5EF4-FFF2-40B4-BE49-F238E27FC236}">
                <a16:creationId xmlns:a16="http://schemas.microsoft.com/office/drawing/2014/main" id="{9C339EC9-65C0-43C7-B55E-655469AA8D5C}"/>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D1D784A6-09F8-4860-9CE1-8D273E0F8D86}"/>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112269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1707EAA-3CF1-4C7C-9180-E5C416867955}"/>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A44487B2-0FF5-4747-B9BA-EAD88A7CE6E6}"/>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4" name="頁尾版面配置區 3">
            <a:extLst>
              <a:ext uri="{FF2B5EF4-FFF2-40B4-BE49-F238E27FC236}">
                <a16:creationId xmlns:a16="http://schemas.microsoft.com/office/drawing/2014/main" id="{C7574235-18E4-4C30-B0E3-FE25EF7FE445}"/>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31EDA50C-CD80-46C6-9033-24FB50B013D4}"/>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97868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7D1202D8-BBE9-45AD-A050-59412D6B316B}"/>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3" name="頁尾版面配置區 2">
            <a:extLst>
              <a:ext uri="{FF2B5EF4-FFF2-40B4-BE49-F238E27FC236}">
                <a16:creationId xmlns:a16="http://schemas.microsoft.com/office/drawing/2014/main" id="{ECAF544B-C9B3-49D5-B281-C16FC8EC6349}"/>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3113D36F-A587-4ABA-AA15-1AF2D4753791}"/>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959919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E961F8-5D0B-4085-A9C5-AA16CF670A4D}"/>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F90ACED1-EB11-4FDA-A736-4D43F86872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2B855BE6-5F04-4CCF-96CC-090D86BFF8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FE0950C6-A5D5-4980-9DFE-811D4F641DB5}"/>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6" name="頁尾版面配置區 5">
            <a:extLst>
              <a:ext uri="{FF2B5EF4-FFF2-40B4-BE49-F238E27FC236}">
                <a16:creationId xmlns:a16="http://schemas.microsoft.com/office/drawing/2014/main" id="{0C981777-F128-4228-BCA0-7965BB583A18}"/>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B909E397-164E-47B3-9D5D-5AD1D766020E}"/>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3650650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9083366-77EB-4C37-AAEA-826D3E04C506}"/>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A0DACF1F-7660-40F2-B4A2-8A61258C87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BE653E5E-F42E-459F-94F6-B88127529A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54214B77-0B9E-4101-B8CA-9D45ABD9FC95}"/>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6" name="頁尾版面配置區 5">
            <a:extLst>
              <a:ext uri="{FF2B5EF4-FFF2-40B4-BE49-F238E27FC236}">
                <a16:creationId xmlns:a16="http://schemas.microsoft.com/office/drawing/2014/main" id="{CB4A77F2-4E92-4F03-879A-7DF44EC0118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E73ACA72-DBED-40CA-9489-35F9E3090D09}"/>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166727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F05990-DA4C-4359-8C1B-2537C9A5FD4E}"/>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0B76DA94-E423-445E-AD77-04FA740197A2}"/>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3E24F989-D8C0-4BE5-8727-FCB21BD9C8E2}"/>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5" name="頁尾版面配置區 4">
            <a:extLst>
              <a:ext uri="{FF2B5EF4-FFF2-40B4-BE49-F238E27FC236}">
                <a16:creationId xmlns:a16="http://schemas.microsoft.com/office/drawing/2014/main" id="{D1C98D31-9913-4DFB-B109-78E0453C522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F381C04F-EFFB-4C20-A132-0B6CE79F08FE}"/>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151797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0E650F8A-3699-4AC5-BAB9-F411FF31E07D}"/>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8B487AA6-38C0-449D-B7FE-F07D802DBA3D}"/>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F9D85B1-FF6D-4E4A-AC8E-5FB99EF52D0A}"/>
              </a:ext>
            </a:extLst>
          </p:cNvPr>
          <p:cNvSpPr>
            <a:spLocks noGrp="1"/>
          </p:cNvSpPr>
          <p:nvPr>
            <p:ph type="dt" sz="half" idx="10"/>
          </p:nvPr>
        </p:nvSpPr>
        <p:spPr/>
        <p:txBody>
          <a:bodyPr/>
          <a:lstStyle/>
          <a:p>
            <a:fld id="{6C6CCEA7-C261-476B-930C-C9C47CD544BA}" type="datetimeFigureOut">
              <a:rPr lang="zh-TW" altLang="en-US" smtClean="0"/>
              <a:t>2021/9/17</a:t>
            </a:fld>
            <a:endParaRPr lang="zh-TW" altLang="en-US"/>
          </a:p>
        </p:txBody>
      </p:sp>
      <p:sp>
        <p:nvSpPr>
          <p:cNvPr id="5" name="頁尾版面配置區 4">
            <a:extLst>
              <a:ext uri="{FF2B5EF4-FFF2-40B4-BE49-F238E27FC236}">
                <a16:creationId xmlns:a16="http://schemas.microsoft.com/office/drawing/2014/main" id="{0D7934BC-EC6C-4C15-A90D-7D4643E9DFF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9936BCE-41DE-4ADF-A27F-ACF47B7E9C05}"/>
              </a:ext>
            </a:extLst>
          </p:cNvPr>
          <p:cNvSpPr>
            <a:spLocks noGrp="1"/>
          </p:cNvSpPr>
          <p:nvPr>
            <p:ph type="sldNum" sz="quarter" idx="12"/>
          </p:nvPr>
        </p:nvSpPr>
        <p:spPr/>
        <p:txBody>
          <a:body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2926681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3000" b="-13000"/>
          </a:stretch>
        </a:blip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1057A53A-A804-4C7D-B7E8-1E86E5EE2D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9D8E15DD-17BC-4004-B2CD-258EF349E7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42B207FA-44BB-4BE5-8B50-47948E602E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CCEA7-C261-476B-930C-C9C47CD544BA}" type="datetimeFigureOut">
              <a:rPr lang="zh-TW" altLang="en-US" smtClean="0"/>
              <a:t>2021/9/17</a:t>
            </a:fld>
            <a:endParaRPr lang="zh-TW" altLang="en-US"/>
          </a:p>
        </p:txBody>
      </p:sp>
      <p:sp>
        <p:nvSpPr>
          <p:cNvPr id="5" name="頁尾版面配置區 4">
            <a:extLst>
              <a:ext uri="{FF2B5EF4-FFF2-40B4-BE49-F238E27FC236}">
                <a16:creationId xmlns:a16="http://schemas.microsoft.com/office/drawing/2014/main" id="{85B5AE49-3EB7-44F6-99D3-FCB3D8CC66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3004953B-7A24-48E5-BA08-EAAB68F5D8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529FC0-58F1-446C-AF91-DE15ADA9BFFF}" type="slidenum">
              <a:rPr lang="zh-TW" altLang="en-US" smtClean="0"/>
              <a:t>‹#›</a:t>
            </a:fld>
            <a:endParaRPr lang="zh-TW" altLang="en-US"/>
          </a:p>
        </p:txBody>
      </p:sp>
    </p:spTree>
    <p:extLst>
      <p:ext uri="{BB962C8B-B14F-4D97-AF65-F5344CB8AC3E}">
        <p14:creationId xmlns:p14="http://schemas.microsoft.com/office/powerpoint/2010/main" val="1228136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Lou-%20pixar%20short.mp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F32FC4F-5482-4EBA-AF00-091B37395274}"/>
              </a:ext>
            </a:extLst>
          </p:cNvPr>
          <p:cNvSpPr>
            <a:spLocks noGrp="1"/>
          </p:cNvSpPr>
          <p:nvPr>
            <p:ph type="ctrTitle"/>
          </p:nvPr>
        </p:nvSpPr>
        <p:spPr>
          <a:xfrm>
            <a:off x="1064302" y="1041400"/>
            <a:ext cx="9843541" cy="2387600"/>
          </a:xfrm>
        </p:spPr>
        <p:txBody>
          <a:bodyPr>
            <a:normAutofit/>
          </a:bodyPr>
          <a:lstStyle/>
          <a:p>
            <a:r>
              <a:rPr lang="zh-TW" altLang="en-US" sz="9600" dirty="0">
                <a:solidFill>
                  <a:schemeClr val="accent2"/>
                </a:solidFill>
                <a:latin typeface="文鼎中黑注音" panose="020B0600000000000000" pitchFamily="34" charset="-120"/>
                <a:ea typeface="文鼎中黑注音" panose="020B0600000000000000" pitchFamily="34" charset="-120"/>
              </a:rPr>
              <a:t>人際你我他</a:t>
            </a:r>
          </a:p>
        </p:txBody>
      </p:sp>
      <p:sp>
        <p:nvSpPr>
          <p:cNvPr id="3" name="副標題 2">
            <a:extLst>
              <a:ext uri="{FF2B5EF4-FFF2-40B4-BE49-F238E27FC236}">
                <a16:creationId xmlns:a16="http://schemas.microsoft.com/office/drawing/2014/main" id="{3E74DFF0-972E-4E49-8737-20777AE1EAD0}"/>
              </a:ext>
            </a:extLst>
          </p:cNvPr>
          <p:cNvSpPr>
            <a:spLocks noGrp="1"/>
          </p:cNvSpPr>
          <p:nvPr>
            <p:ph type="subTitle" idx="1"/>
          </p:nvPr>
        </p:nvSpPr>
        <p:spPr>
          <a:xfrm>
            <a:off x="1524000" y="3946811"/>
            <a:ext cx="9144000" cy="1655762"/>
          </a:xfrm>
        </p:spPr>
        <p:txBody>
          <a:bodyPr>
            <a:normAutofit/>
          </a:bodyPr>
          <a:lstStyle/>
          <a:p>
            <a:r>
              <a:rPr lang="zh-TW" altLang="en-US" sz="3600" dirty="0">
                <a:solidFill>
                  <a:schemeClr val="accent1">
                    <a:lumMod val="50000"/>
                  </a:schemeClr>
                </a:solidFill>
                <a:latin typeface="文鼎中黑注音" panose="020B0600000000000000" pitchFamily="34" charset="-120"/>
                <a:ea typeface="文鼎中黑注音" panose="020B0600000000000000" pitchFamily="34" charset="-120"/>
              </a:rPr>
              <a:t>專輔老師 陳怡安</a:t>
            </a:r>
          </a:p>
        </p:txBody>
      </p:sp>
    </p:spTree>
    <p:extLst>
      <p:ext uri="{BB962C8B-B14F-4D97-AF65-F5344CB8AC3E}">
        <p14:creationId xmlns:p14="http://schemas.microsoft.com/office/powerpoint/2010/main" val="755052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7BD4C6A-449B-4F45-B485-378F0D34B7B0}"/>
              </a:ext>
            </a:extLst>
          </p:cNvPr>
          <p:cNvSpPr>
            <a:spLocks noGrp="1"/>
          </p:cNvSpPr>
          <p:nvPr>
            <p:ph type="title"/>
          </p:nvPr>
        </p:nvSpPr>
        <p:spPr/>
        <p:txBody>
          <a:bodyPr>
            <a:normAutofit/>
          </a:bodyPr>
          <a:lstStyle/>
          <a:p>
            <a:pPr algn="ctr"/>
            <a:r>
              <a:rPr lang="zh-TW" altLang="en-US" sz="5400" b="1" dirty="0">
                <a:solidFill>
                  <a:schemeClr val="accent2">
                    <a:lumMod val="75000"/>
                  </a:schemeClr>
                </a:solidFill>
                <a:latin typeface="文鼎中黑注音" panose="020B0600000000000000" pitchFamily="34" charset="-120"/>
                <a:ea typeface="文鼎中黑注音" panose="020B0600000000000000" pitchFamily="34" charset="-120"/>
              </a:rPr>
              <a:t>我們的默契</a:t>
            </a:r>
          </a:p>
        </p:txBody>
      </p:sp>
      <p:sp>
        <p:nvSpPr>
          <p:cNvPr id="3" name="內容版面配置區 2">
            <a:extLst>
              <a:ext uri="{FF2B5EF4-FFF2-40B4-BE49-F238E27FC236}">
                <a16:creationId xmlns:a16="http://schemas.microsoft.com/office/drawing/2014/main" id="{6B39F817-3CD0-4F2A-964E-D2E38DBF5BA3}"/>
              </a:ext>
            </a:extLst>
          </p:cNvPr>
          <p:cNvSpPr>
            <a:spLocks noGrp="1"/>
          </p:cNvSpPr>
          <p:nvPr>
            <p:ph idx="1"/>
          </p:nvPr>
        </p:nvSpPr>
        <p:spPr>
          <a:xfrm>
            <a:off x="2189095" y="2598893"/>
            <a:ext cx="8229600" cy="4525963"/>
          </a:xfrm>
        </p:spPr>
        <p:txBody>
          <a:bodyPr>
            <a:normAutofit/>
          </a:bodyPr>
          <a:lstStyle/>
          <a:p>
            <a:pPr marL="0" indent="0" algn="ctr">
              <a:buNone/>
            </a:pPr>
            <a:r>
              <a:rPr lang="zh-TW" altLang="en-US" sz="4800" b="1" dirty="0">
                <a:solidFill>
                  <a:schemeClr val="accent6">
                    <a:lumMod val="50000"/>
                  </a:schemeClr>
                </a:solidFill>
                <a:latin typeface="文鼎中黑注音" panose="020B0600000000000000" pitchFamily="34" charset="-120"/>
                <a:ea typeface="文鼎中黑注音" panose="020B0600000000000000" pitchFamily="34" charset="-120"/>
              </a:rPr>
              <a:t>認真上課</a:t>
            </a:r>
            <a:endParaRPr lang="en-US" altLang="zh-TW" sz="4800" b="1" dirty="0">
              <a:solidFill>
                <a:schemeClr val="accent6">
                  <a:lumMod val="50000"/>
                </a:schemeClr>
              </a:solidFill>
              <a:latin typeface="文鼎中黑注音" panose="020B0600000000000000" pitchFamily="34" charset="-120"/>
              <a:ea typeface="文鼎中黑注音" panose="020B0600000000000000" pitchFamily="34" charset="-120"/>
            </a:endParaRPr>
          </a:p>
          <a:p>
            <a:pPr marL="0" indent="0" algn="ctr">
              <a:buNone/>
            </a:pPr>
            <a:r>
              <a:rPr lang="zh-TW" altLang="en-US" sz="4800" b="1" dirty="0">
                <a:solidFill>
                  <a:schemeClr val="accent6">
                    <a:lumMod val="50000"/>
                  </a:schemeClr>
                </a:solidFill>
                <a:latin typeface="文鼎中黑注音" panose="020B0600000000000000" pitchFamily="34" charset="-120"/>
                <a:ea typeface="文鼎中黑注音" panose="020B0600000000000000" pitchFamily="34" charset="-120"/>
              </a:rPr>
              <a:t>踴躍舉手發言</a:t>
            </a:r>
            <a:endParaRPr lang="en-US" altLang="zh-TW" sz="4800" b="1" dirty="0">
              <a:solidFill>
                <a:schemeClr val="accent6">
                  <a:lumMod val="50000"/>
                </a:schemeClr>
              </a:solidFill>
              <a:latin typeface="文鼎中黑注音" panose="020B0600000000000000" pitchFamily="34" charset="-120"/>
              <a:ea typeface="文鼎中黑注音" panose="020B0600000000000000" pitchFamily="34" charset="-120"/>
            </a:endParaRPr>
          </a:p>
          <a:p>
            <a:pPr marL="0" indent="0" algn="ctr">
              <a:buNone/>
            </a:pPr>
            <a:r>
              <a:rPr lang="zh-TW" altLang="en-US" sz="4800" b="1" dirty="0">
                <a:solidFill>
                  <a:schemeClr val="accent6">
                    <a:lumMod val="50000"/>
                  </a:schemeClr>
                </a:solidFill>
                <a:latin typeface="文鼎中黑注音" panose="020B0600000000000000" pitchFamily="34" charset="-120"/>
                <a:ea typeface="文鼎中黑注音" panose="020B0600000000000000" pitchFamily="34" charset="-120"/>
              </a:rPr>
              <a:t>尊重彼此、有禮貌</a:t>
            </a:r>
          </a:p>
        </p:txBody>
      </p:sp>
    </p:spTree>
    <p:extLst>
      <p:ext uri="{BB962C8B-B14F-4D97-AF65-F5344CB8AC3E}">
        <p14:creationId xmlns:p14="http://schemas.microsoft.com/office/powerpoint/2010/main" val="2432281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12CFF8-4C29-4ABA-AC1A-95FB4233B900}"/>
              </a:ext>
            </a:extLst>
          </p:cNvPr>
          <p:cNvSpPr>
            <a:spLocks noGrp="1"/>
          </p:cNvSpPr>
          <p:nvPr>
            <p:ph type="title"/>
          </p:nvPr>
        </p:nvSpPr>
        <p:spPr/>
        <p:txBody>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咕咕輔導團隊</a:t>
            </a:r>
          </a:p>
        </p:txBody>
      </p:sp>
      <p:sp>
        <p:nvSpPr>
          <p:cNvPr id="3" name="內容版面配置區 2">
            <a:extLst>
              <a:ext uri="{FF2B5EF4-FFF2-40B4-BE49-F238E27FC236}">
                <a16:creationId xmlns:a16="http://schemas.microsoft.com/office/drawing/2014/main" id="{C71A4274-95A8-4CE3-BE81-6CE000465930}"/>
              </a:ext>
            </a:extLst>
          </p:cNvPr>
          <p:cNvSpPr>
            <a:spLocks noGrp="1"/>
          </p:cNvSpPr>
          <p:nvPr>
            <p:ph idx="1"/>
          </p:nvPr>
        </p:nvSpPr>
        <p:spPr/>
        <p:txBody>
          <a:bodyPr>
            <a:normAutofit/>
          </a:bodyPr>
          <a:lstStyle/>
          <a:p>
            <a:pPr marL="0" indent="0">
              <a:buNone/>
            </a:pPr>
            <a:r>
              <a:rPr lang="zh-TW" altLang="en-US" sz="3600" dirty="0">
                <a:solidFill>
                  <a:schemeClr val="accent2">
                    <a:lumMod val="50000"/>
                  </a:schemeClr>
                </a:solidFill>
                <a:latin typeface="文鼎中黑注音" panose="020B0600000000000000" pitchFamily="34" charset="-120"/>
                <a:ea typeface="文鼎中黑注音" panose="020B0600000000000000" pitchFamily="34" charset="-120"/>
                <a:cs typeface="+mj-cs"/>
              </a:rPr>
              <a:t>心怡老師    怡安老師       咕咕</a:t>
            </a:r>
          </a:p>
        </p:txBody>
      </p:sp>
      <p:pic>
        <p:nvPicPr>
          <p:cNvPr id="4" name="圖片 3">
            <a:extLst>
              <a:ext uri="{FF2B5EF4-FFF2-40B4-BE49-F238E27FC236}">
                <a16:creationId xmlns:a16="http://schemas.microsoft.com/office/drawing/2014/main" id="{34197911-F3DA-4F23-B7CC-B03B7AE0D9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010063" y="3188909"/>
            <a:ext cx="3775962" cy="28319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3">
            <a:extLst>
              <a:ext uri="{FF2B5EF4-FFF2-40B4-BE49-F238E27FC236}">
                <a16:creationId xmlns:a16="http://schemas.microsoft.com/office/drawing/2014/main" id="{36AB5A3B-8B36-4275-AC28-EC2ED0F9EF31}"/>
              </a:ext>
            </a:extLst>
          </p:cNvPr>
          <p:cNvPicPr/>
          <p:nvPr/>
        </p:nvPicPr>
        <p:blipFill rotWithShape="1">
          <a:blip r:embed="rId3">
            <a:extLst>
              <a:ext uri="{28A0092B-C50C-407E-A947-70E740481C1C}">
                <a14:useLocalDpi xmlns:a14="http://schemas.microsoft.com/office/drawing/2010/main" val="0"/>
              </a:ext>
            </a:extLst>
          </a:blip>
          <a:srcRect l="17273" t="16811" r="18637" b="15082"/>
          <a:stretch/>
        </p:blipFill>
        <p:spPr bwMode="auto">
          <a:xfrm>
            <a:off x="8184631" y="3043003"/>
            <a:ext cx="3552668" cy="3230355"/>
          </a:xfrm>
          <a:prstGeom prst="rect">
            <a:avLst/>
          </a:prstGeom>
          <a:noFill/>
          <a:ln>
            <a:noFill/>
          </a:ln>
          <a:effectLst/>
          <a:extLst>
            <a:ext uri="{53640926-AAD7-44D8-BBD7-CCE9431645EC}">
              <a14:shadowObscured xmlns:a14="http://schemas.microsoft.com/office/drawing/2010/main"/>
            </a:ext>
          </a:extLst>
        </p:spPr>
      </p:pic>
      <p:pic>
        <p:nvPicPr>
          <p:cNvPr id="6" name="圖片 5">
            <a:extLst>
              <a:ext uri="{FF2B5EF4-FFF2-40B4-BE49-F238E27FC236}">
                <a16:creationId xmlns:a16="http://schemas.microsoft.com/office/drawing/2014/main" id="{240924A3-F585-4F83-BAA1-8D6AA24F099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328" t="24278" r="13958"/>
          <a:stretch/>
        </p:blipFill>
        <p:spPr>
          <a:xfrm rot="320102">
            <a:off x="885508" y="2821575"/>
            <a:ext cx="2422433" cy="3673410"/>
          </a:xfrm>
          <a:prstGeom prst="ellipse">
            <a:avLst/>
          </a:prstGeom>
          <a:ln>
            <a:noFill/>
          </a:ln>
          <a:effectLst>
            <a:softEdge rad="112500"/>
          </a:effectLst>
        </p:spPr>
      </p:pic>
    </p:spTree>
    <p:extLst>
      <p:ext uri="{BB962C8B-B14F-4D97-AF65-F5344CB8AC3E}">
        <p14:creationId xmlns:p14="http://schemas.microsoft.com/office/powerpoint/2010/main" val="737984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F7AD24B-4062-4BE0-9EFC-3CCADDE3642B}"/>
              </a:ext>
            </a:extLst>
          </p:cNvPr>
          <p:cNvSpPr>
            <a:spLocks noGrp="1"/>
          </p:cNvSpPr>
          <p:nvPr>
            <p:ph type="title"/>
          </p:nvPr>
        </p:nvSpPr>
        <p:spPr/>
        <p:txBody>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咕咕信箱</a:t>
            </a:r>
          </a:p>
        </p:txBody>
      </p:sp>
      <p:graphicFrame>
        <p:nvGraphicFramePr>
          <p:cNvPr id="9" name="內容版面配置區 8">
            <a:extLst>
              <a:ext uri="{FF2B5EF4-FFF2-40B4-BE49-F238E27FC236}">
                <a16:creationId xmlns:a16="http://schemas.microsoft.com/office/drawing/2014/main" id="{CFFDEE0E-442B-41FD-8B62-28EC4B626F96}"/>
              </a:ext>
            </a:extLst>
          </p:cNvPr>
          <p:cNvGraphicFramePr>
            <a:graphicFrameLocks noGrp="1"/>
          </p:cNvGraphicFramePr>
          <p:nvPr>
            <p:ph idx="1"/>
            <p:extLst>
              <p:ext uri="{D42A27DB-BD31-4B8C-83A1-F6EECF244321}">
                <p14:modId xmlns:p14="http://schemas.microsoft.com/office/powerpoint/2010/main" val="3331037213"/>
              </p:ext>
            </p:extLst>
          </p:nvPr>
        </p:nvGraphicFramePr>
        <p:xfrm>
          <a:off x="4544568" y="2005321"/>
          <a:ext cx="7403958" cy="3782831"/>
        </p:xfrm>
        <a:graphic>
          <a:graphicData uri="http://schemas.openxmlformats.org/drawingml/2006/table">
            <a:tbl>
              <a:tblPr firstRow="1" bandRow="1">
                <a:tableStyleId>{C4B1156A-380E-4F78-BDF5-A606A8083BF9}</a:tableStyleId>
              </a:tblPr>
              <a:tblGrid>
                <a:gridCol w="7403958">
                  <a:extLst>
                    <a:ext uri="{9D8B030D-6E8A-4147-A177-3AD203B41FA5}">
                      <a16:colId xmlns:a16="http://schemas.microsoft.com/office/drawing/2014/main" val="816237489"/>
                    </a:ext>
                  </a:extLst>
                </a:gridCol>
              </a:tblGrid>
              <a:tr h="760761">
                <a:tc>
                  <a:txBody>
                    <a:bodyPr/>
                    <a:lstStyle/>
                    <a:p>
                      <a:pPr algn="ctr"/>
                      <a:r>
                        <a:rPr lang="en-US" altLang="zh-TW" sz="3200" kern="1200" dirty="0">
                          <a:solidFill>
                            <a:schemeClr val="accent2">
                              <a:lumMod val="75000"/>
                            </a:schemeClr>
                          </a:solidFill>
                          <a:latin typeface="文鼎中黑注音" panose="020B0600000000000000" pitchFamily="34" charset="-120"/>
                          <a:ea typeface="文鼎中黑注音" panose="020B0600000000000000" pitchFamily="34" charset="-120"/>
                        </a:rPr>
                        <a:t>《</a:t>
                      </a:r>
                      <a:r>
                        <a:rPr lang="zh-TW" altLang="en-US" sz="3200" kern="1200" dirty="0">
                          <a:solidFill>
                            <a:schemeClr val="accent2">
                              <a:lumMod val="75000"/>
                            </a:schemeClr>
                          </a:solidFill>
                          <a:latin typeface="文鼎中黑注音" panose="020B0600000000000000" pitchFamily="34" charset="-120"/>
                          <a:ea typeface="文鼎中黑注音" panose="020B0600000000000000" pitchFamily="34" charset="-120"/>
                        </a:rPr>
                        <a:t>咕咕信箱 使用規則</a:t>
                      </a:r>
                      <a:r>
                        <a:rPr lang="en-US" altLang="zh-TW" sz="3200" kern="1200" dirty="0">
                          <a:solidFill>
                            <a:schemeClr val="accent2">
                              <a:lumMod val="75000"/>
                            </a:schemeClr>
                          </a:solidFill>
                          <a:latin typeface="文鼎中黑注音" panose="020B0600000000000000" pitchFamily="34" charset="-120"/>
                          <a:ea typeface="文鼎中黑注音" panose="020B0600000000000000" pitchFamily="34" charset="-120"/>
                        </a:rPr>
                        <a:t>》</a:t>
                      </a:r>
                      <a:endParaRPr lang="en-US" altLang="zh-TW" sz="3200" kern="1200" dirty="0">
                        <a:solidFill>
                          <a:schemeClr val="accent2">
                            <a:lumMod val="75000"/>
                          </a:schemeClr>
                        </a:solidFill>
                        <a:latin typeface="文鼎中黑注音" panose="020B0600000000000000" pitchFamily="34" charset="-120"/>
                        <a:ea typeface="文鼎中黑注音" panose="020B0600000000000000" pitchFamily="34" charset="-120"/>
                        <a:cs typeface="+mj-cs"/>
                      </a:endParaRPr>
                    </a:p>
                  </a:txBody>
                  <a:tcPr/>
                </a:tc>
                <a:extLst>
                  <a:ext uri="{0D108BD9-81ED-4DB2-BD59-A6C34878D82A}">
                    <a16:rowId xmlns:a16="http://schemas.microsoft.com/office/drawing/2014/main" val="952065983"/>
                  </a:ext>
                </a:extLst>
              </a:tr>
              <a:tr h="3022070">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3200" kern="1200" dirty="0">
                          <a:latin typeface="文鼎中黑注音" panose="020B0600000000000000" pitchFamily="34" charset="-120"/>
                          <a:ea typeface="文鼎中黑注音" panose="020B0600000000000000" pitchFamily="34" charset="-120"/>
                        </a:rPr>
                        <a:t>每天放</a:t>
                      </a:r>
                      <a:r>
                        <a:rPr lang="en-US" altLang="zh-TW" sz="3200" kern="1200" dirty="0">
                          <a:latin typeface="文鼎中黑注音" panose="020B0600000000000000" pitchFamily="34" charset="-120"/>
                          <a:ea typeface="文鼎中黑注音" panose="020B0600000000000000" pitchFamily="34" charset="-120"/>
                        </a:rPr>
                        <a:t>5</a:t>
                      </a:r>
                      <a:r>
                        <a:rPr lang="zh-TW" altLang="en-US" sz="3200" kern="1200" dirty="0">
                          <a:latin typeface="文鼎中黑注音" panose="020B0600000000000000" pitchFamily="34" charset="-120"/>
                          <a:ea typeface="文鼎中黑注音" panose="020B0600000000000000" pitchFamily="34" charset="-120"/>
                        </a:rPr>
                        <a:t>張信紙</a:t>
                      </a:r>
                      <a:endParaRPr lang="en-US" altLang="zh-TW" sz="3200" kern="1200" dirty="0">
                        <a:latin typeface="文鼎中黑注音" panose="020B0600000000000000" pitchFamily="34" charset="-120"/>
                        <a:ea typeface="文鼎中黑注音" panose="020B0600000000000000" pitchFamily="34" charset="-120"/>
                      </a:endParaRPr>
                    </a:p>
                    <a:p>
                      <a:pPr marL="457200" indent="-457200" algn="l">
                        <a:buFont typeface="Arial" panose="020B0604020202020204" pitchFamily="34" charset="0"/>
                        <a:buChar char="•"/>
                      </a:pPr>
                      <a:r>
                        <a:rPr lang="zh-TW" altLang="en-US" sz="3200" kern="1200" dirty="0">
                          <a:solidFill>
                            <a:srgbClr val="FF0000"/>
                          </a:solidFill>
                          <a:latin typeface="文鼎中黑注音" panose="020B0600000000000000" pitchFamily="34" charset="-120"/>
                          <a:ea typeface="文鼎中黑注音" panose="020B0600000000000000" pitchFamily="34" charset="-120"/>
                        </a:rPr>
                        <a:t>一人一週</a:t>
                      </a:r>
                      <a:r>
                        <a:rPr lang="zh-TW" altLang="en-US" sz="3200" kern="1200" dirty="0">
                          <a:latin typeface="文鼎中黑注音" panose="020B0600000000000000" pitchFamily="34" charset="-120"/>
                          <a:ea typeface="文鼎中黑注音" panose="020B0600000000000000" pitchFamily="34" charset="-120"/>
                        </a:rPr>
                        <a:t>只能</a:t>
                      </a:r>
                      <a:r>
                        <a:rPr lang="zh-TW" altLang="en-US" sz="3200" kern="1200" dirty="0">
                          <a:solidFill>
                            <a:srgbClr val="FF0000"/>
                          </a:solidFill>
                          <a:latin typeface="文鼎中黑注音" panose="020B0600000000000000" pitchFamily="34" charset="-120"/>
                          <a:ea typeface="文鼎中黑注音" panose="020B0600000000000000" pitchFamily="34" charset="-120"/>
                        </a:rPr>
                        <a:t>拿一張</a:t>
                      </a:r>
                      <a:r>
                        <a:rPr lang="zh-TW" altLang="en-US" sz="3200" kern="1200" dirty="0">
                          <a:latin typeface="文鼎中黑注音" panose="020B0600000000000000" pitchFamily="34" charset="-120"/>
                          <a:ea typeface="文鼎中黑注音" panose="020B0600000000000000" pitchFamily="34" charset="-120"/>
                        </a:rPr>
                        <a:t>信紙</a:t>
                      </a:r>
                      <a:endParaRPr lang="en-US" altLang="zh-TW" sz="3200" kern="1200" dirty="0">
                        <a:latin typeface="文鼎中黑注音" panose="020B0600000000000000" pitchFamily="34" charset="-120"/>
                        <a:ea typeface="文鼎中黑注音" panose="020B0600000000000000" pitchFamily="34" charset="-120"/>
                      </a:endParaRPr>
                    </a:p>
                    <a:p>
                      <a:pPr marL="457200" lvl="0" indent="-457200" algn="l">
                        <a:lnSpc>
                          <a:spcPct val="100000"/>
                        </a:lnSpc>
                        <a:spcBef>
                          <a:spcPts val="0"/>
                        </a:spcBef>
                        <a:buFont typeface="Arial" panose="020B0604020202020204" pitchFamily="34" charset="0"/>
                        <a:buChar char="•"/>
                        <a:defRPr/>
                      </a:pPr>
                      <a:r>
                        <a:rPr lang="zh-TW" altLang="en-US" sz="3200" kern="1200" dirty="0">
                          <a:latin typeface="文鼎中黑注音" panose="020B0600000000000000" pitchFamily="34" charset="-120"/>
                          <a:ea typeface="文鼎中黑注音" panose="020B0600000000000000" pitchFamily="34" charset="-120"/>
                        </a:rPr>
                        <a:t>老師也不知到咕咕什麼時候回信</a:t>
                      </a:r>
                      <a:endParaRPr lang="en-US" altLang="zh-TW" sz="3200" kern="1200" dirty="0">
                        <a:latin typeface="文鼎中黑注音" panose="020B0600000000000000" pitchFamily="34" charset="-120"/>
                        <a:ea typeface="文鼎中黑注音" panose="020B0600000000000000" pitchFamily="34" charset="-120"/>
                      </a:endParaRPr>
                    </a:p>
                    <a:p>
                      <a:pPr marL="457200" lvl="0" indent="-457200" algn="l">
                        <a:lnSpc>
                          <a:spcPct val="100000"/>
                        </a:lnSpc>
                        <a:spcBef>
                          <a:spcPts val="0"/>
                        </a:spcBef>
                        <a:buFont typeface="Arial" panose="020B0604020202020204" pitchFamily="34" charset="0"/>
                        <a:buChar char="•"/>
                        <a:defRPr/>
                      </a:pPr>
                      <a:r>
                        <a:rPr lang="zh-TW" altLang="en-US" sz="3200" kern="1200" dirty="0">
                          <a:latin typeface="文鼎中黑注音" panose="020B0600000000000000" pitchFamily="34" charset="-120"/>
                          <a:ea typeface="文鼎中黑注音" panose="020B0600000000000000" pitchFamily="34" charset="-120"/>
                        </a:rPr>
                        <a:t>但老師收到信會去送信</a:t>
                      </a:r>
                    </a:p>
                    <a:p>
                      <a:endParaRPr lang="zh-TW" altLang="en-US" sz="3200" kern="1200" dirty="0">
                        <a:solidFill>
                          <a:schemeClr val="accent1">
                            <a:lumMod val="50000"/>
                          </a:schemeClr>
                        </a:solidFill>
                        <a:latin typeface="文鼎中黑注音" panose="020B0600000000000000" pitchFamily="34" charset="-120"/>
                        <a:ea typeface="文鼎中黑注音" panose="020B0600000000000000" pitchFamily="34" charset="-120"/>
                        <a:cs typeface="+mj-cs"/>
                      </a:endParaRPr>
                    </a:p>
                  </a:txBody>
                  <a:tcPr/>
                </a:tc>
                <a:extLst>
                  <a:ext uri="{0D108BD9-81ED-4DB2-BD59-A6C34878D82A}">
                    <a16:rowId xmlns:a16="http://schemas.microsoft.com/office/drawing/2014/main" val="2237623457"/>
                  </a:ext>
                </a:extLst>
              </a:tr>
            </a:tbl>
          </a:graphicData>
        </a:graphic>
      </p:graphicFrame>
      <p:pic>
        <p:nvPicPr>
          <p:cNvPr id="7" name="圖片 6">
            <a:extLst>
              <a:ext uri="{FF2B5EF4-FFF2-40B4-BE49-F238E27FC236}">
                <a16:creationId xmlns:a16="http://schemas.microsoft.com/office/drawing/2014/main" id="{A35C161B-9CE3-4004-8BBD-3E4DC4D5AF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99" t="5156"/>
          <a:stretch/>
        </p:blipFill>
        <p:spPr>
          <a:xfrm>
            <a:off x="243474" y="2459736"/>
            <a:ext cx="4020028" cy="2944367"/>
          </a:xfrm>
          <a:prstGeom prst="rect">
            <a:avLst/>
          </a:prstGeom>
        </p:spPr>
      </p:pic>
      <p:pic>
        <p:nvPicPr>
          <p:cNvPr id="11" name="圖片 10">
            <a:extLst>
              <a:ext uri="{FF2B5EF4-FFF2-40B4-BE49-F238E27FC236}">
                <a16:creationId xmlns:a16="http://schemas.microsoft.com/office/drawing/2014/main" id="{8B1D1552-BBE8-4C72-AA8B-6FCE226A0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9117"/>
            <a:ext cx="12192000" cy="6159765"/>
          </a:xfrm>
          <a:prstGeom prst="rect">
            <a:avLst/>
          </a:prstGeom>
        </p:spPr>
      </p:pic>
      <p:sp>
        <p:nvSpPr>
          <p:cNvPr id="12" name="橢圓 11">
            <a:extLst>
              <a:ext uri="{FF2B5EF4-FFF2-40B4-BE49-F238E27FC236}">
                <a16:creationId xmlns:a16="http://schemas.microsoft.com/office/drawing/2014/main" id="{8B3B839B-B58D-43D0-B391-100132C854C8}"/>
              </a:ext>
            </a:extLst>
          </p:cNvPr>
          <p:cNvSpPr/>
          <p:nvPr/>
        </p:nvSpPr>
        <p:spPr>
          <a:xfrm>
            <a:off x="1682496" y="2249424"/>
            <a:ext cx="731520" cy="466344"/>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TW" altLang="en-US"/>
          </a:p>
        </p:txBody>
      </p:sp>
      <p:pic>
        <p:nvPicPr>
          <p:cNvPr id="20" name="圖片 19">
            <a:extLst>
              <a:ext uri="{FF2B5EF4-FFF2-40B4-BE49-F238E27FC236}">
                <a16:creationId xmlns:a16="http://schemas.microsoft.com/office/drawing/2014/main" id="{F202E4C9-C47D-4B29-BA1D-3F020BD57E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579"/>
            <a:ext cx="12192000" cy="6172841"/>
          </a:xfrm>
          <a:prstGeom prst="rect">
            <a:avLst/>
          </a:prstGeom>
        </p:spPr>
      </p:pic>
      <p:sp>
        <p:nvSpPr>
          <p:cNvPr id="21" name="橢圓 20">
            <a:extLst>
              <a:ext uri="{FF2B5EF4-FFF2-40B4-BE49-F238E27FC236}">
                <a16:creationId xmlns:a16="http://schemas.microsoft.com/office/drawing/2014/main" id="{0753BFA7-304C-49BB-89A2-8CB816D756C4}"/>
              </a:ext>
            </a:extLst>
          </p:cNvPr>
          <p:cNvSpPr/>
          <p:nvPr/>
        </p:nvSpPr>
        <p:spPr>
          <a:xfrm>
            <a:off x="3113532" y="4020312"/>
            <a:ext cx="731520" cy="466344"/>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TW" altLang="en-US"/>
          </a:p>
        </p:txBody>
      </p:sp>
      <p:pic>
        <p:nvPicPr>
          <p:cNvPr id="23" name="圖片 22">
            <a:extLst>
              <a:ext uri="{FF2B5EF4-FFF2-40B4-BE49-F238E27FC236}">
                <a16:creationId xmlns:a16="http://schemas.microsoft.com/office/drawing/2014/main" id="{E4873956-FB8A-480C-9071-F5A97F77BB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579"/>
            <a:ext cx="12192000" cy="6201711"/>
          </a:xfrm>
          <a:prstGeom prst="rect">
            <a:avLst/>
          </a:prstGeom>
        </p:spPr>
      </p:pic>
      <p:sp>
        <p:nvSpPr>
          <p:cNvPr id="25" name="橢圓 24">
            <a:extLst>
              <a:ext uri="{FF2B5EF4-FFF2-40B4-BE49-F238E27FC236}">
                <a16:creationId xmlns:a16="http://schemas.microsoft.com/office/drawing/2014/main" id="{91379849-EAEE-4EEE-B308-A3075D104A6D}"/>
              </a:ext>
            </a:extLst>
          </p:cNvPr>
          <p:cNvSpPr/>
          <p:nvPr/>
        </p:nvSpPr>
        <p:spPr>
          <a:xfrm>
            <a:off x="7022592" y="2372868"/>
            <a:ext cx="694944" cy="68580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TW" altLang="en-US"/>
          </a:p>
        </p:txBody>
      </p:sp>
    </p:spTree>
    <p:extLst>
      <p:ext uri="{BB962C8B-B14F-4D97-AF65-F5344CB8AC3E}">
        <p14:creationId xmlns:p14="http://schemas.microsoft.com/office/powerpoint/2010/main" val="293636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我的身體</a:t>
            </a:r>
          </a:p>
        </p:txBody>
      </p:sp>
      <p:sp>
        <p:nvSpPr>
          <p:cNvPr id="3" name="內容版面配置區 2"/>
          <p:cNvSpPr>
            <a:spLocks noGrp="1"/>
          </p:cNvSpPr>
          <p:nvPr>
            <p:ph idx="1"/>
          </p:nvPr>
        </p:nvSpPr>
        <p:spPr/>
        <p:txBody>
          <a:bodyPr/>
          <a:lstStyle/>
          <a:p>
            <a:pPr marL="0" indent="0">
              <a:buNone/>
            </a:pPr>
            <a:r>
              <a:rPr lang="zh-TW" altLang="en-US" sz="3200" dirty="0">
                <a:solidFill>
                  <a:schemeClr val="accent2">
                    <a:lumMod val="50000"/>
                  </a:schemeClr>
                </a:solidFill>
              </a:rPr>
              <a:t>           </a:t>
            </a:r>
            <a:r>
              <a:rPr lang="zh-TW" altLang="en-US" sz="3200" dirty="0">
                <a:solidFill>
                  <a:schemeClr val="accent2">
                    <a:lumMod val="50000"/>
                  </a:schemeClr>
                </a:solidFill>
                <a:latin typeface="文鼎中黑注音" panose="020B0600000000000000" pitchFamily="34" charset="-120"/>
                <a:ea typeface="文鼎中黑注音" panose="020B0600000000000000" pitchFamily="34" charset="-120"/>
              </a:rPr>
              <a:t>跑跳            玩球         玩捉迷藏</a:t>
            </a:r>
          </a:p>
          <a:p>
            <a:pPr marL="0" indent="0">
              <a:buNone/>
            </a:pPr>
            <a:endParaRPr lang="zh-TW" altLang="en-US" dirty="0"/>
          </a:p>
        </p:txBody>
      </p:sp>
      <p:pic>
        <p:nvPicPr>
          <p:cNvPr id="1028" name="Picture 4" descr="「小朋友 跑步」的圖片搜尋結果"/>
          <p:cNvPicPr>
            <a:picLocks noChangeAspect="1" noChangeArrowheads="1"/>
          </p:cNvPicPr>
          <p:nvPr/>
        </p:nvPicPr>
        <p:blipFill rotWithShape="1">
          <a:blip r:embed="rId3">
            <a:extLst>
              <a:ext uri="{28A0092B-C50C-407E-A947-70E740481C1C}">
                <a14:useLocalDpi xmlns:a14="http://schemas.microsoft.com/office/drawing/2010/main" val="0"/>
              </a:ext>
            </a:extLst>
          </a:blip>
          <a:srcRect l="1758" t="-1041" r="28302" b="1041"/>
          <a:stretch/>
        </p:blipFill>
        <p:spPr bwMode="auto">
          <a:xfrm>
            <a:off x="682926" y="3352460"/>
            <a:ext cx="3510921" cy="25099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小朋友 跳舞」的圖片搜尋結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583" y="3352460"/>
            <a:ext cx="3667045" cy="24487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小朋友 跑步」的圖片搜尋結果"/>
          <p:cNvPicPr>
            <a:picLocks noChangeAspect="1" noChangeArrowheads="1"/>
          </p:cNvPicPr>
          <p:nvPr/>
        </p:nvPicPr>
        <p:blipFill rotWithShape="1">
          <a:blip r:embed="rId5">
            <a:extLst>
              <a:ext uri="{28A0092B-C50C-407E-A947-70E740481C1C}">
                <a14:useLocalDpi xmlns:a14="http://schemas.microsoft.com/office/drawing/2010/main" val="0"/>
              </a:ext>
            </a:extLst>
          </a:blip>
          <a:srcRect l="3526" t="6691" r="2057" b="4299"/>
          <a:stretch/>
        </p:blipFill>
        <p:spPr bwMode="auto">
          <a:xfrm>
            <a:off x="4349121" y="3352460"/>
            <a:ext cx="3497188" cy="2494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793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我的心情</a:t>
            </a:r>
          </a:p>
        </p:txBody>
      </p:sp>
      <p:sp>
        <p:nvSpPr>
          <p:cNvPr id="3" name="內容版面配置區 2"/>
          <p:cNvSpPr>
            <a:spLocks noGrp="1"/>
          </p:cNvSpPr>
          <p:nvPr>
            <p:ph idx="1"/>
          </p:nvPr>
        </p:nvSpPr>
        <p:spPr/>
        <p:txBody>
          <a:bodyPr/>
          <a:lstStyle/>
          <a:p>
            <a:pPr marL="0" indent="0">
              <a:buNone/>
            </a:pPr>
            <a:r>
              <a:rPr lang="zh-TW" altLang="en-US" sz="3200" dirty="0">
                <a:solidFill>
                  <a:schemeClr val="accent2">
                    <a:lumMod val="50000"/>
                  </a:schemeClr>
                </a:solidFill>
                <a:latin typeface="文鼎中黑注音" panose="020B0600000000000000" pitchFamily="34" charset="-120"/>
                <a:ea typeface="文鼎中黑注音" panose="020B0600000000000000" pitchFamily="34" charset="-120"/>
              </a:rPr>
              <a:t>    開心           害怕             傷心</a:t>
            </a:r>
          </a:p>
        </p:txBody>
      </p:sp>
      <p:sp>
        <p:nvSpPr>
          <p:cNvPr id="4" name="AutoShape 2" descr="相關圖片"/>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2054" name="Picture 6" descr="相關圖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32365"/>
            <a:ext cx="2855912" cy="285591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小丸子 害怕」的圖片搜尋結果"/>
          <p:cNvPicPr>
            <a:picLocks noChangeAspect="1" noChangeArrowheads="1"/>
          </p:cNvPicPr>
          <p:nvPr/>
        </p:nvPicPr>
        <p:blipFill rotWithShape="1">
          <a:blip r:embed="rId3">
            <a:extLst>
              <a:ext uri="{28A0092B-C50C-407E-A947-70E740481C1C}">
                <a14:useLocalDpi xmlns:a14="http://schemas.microsoft.com/office/drawing/2010/main" val="0"/>
              </a:ext>
            </a:extLst>
          </a:blip>
          <a:srcRect l="17045" r="16476"/>
          <a:stretch/>
        </p:blipFill>
        <p:spPr bwMode="auto">
          <a:xfrm>
            <a:off x="7978547" y="3132365"/>
            <a:ext cx="3375253" cy="285591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小丸子 害怕」的圖片搜尋結果"/>
          <p:cNvPicPr>
            <a:picLocks noChangeAspect="1" noChangeArrowheads="1"/>
          </p:cNvPicPr>
          <p:nvPr/>
        </p:nvPicPr>
        <p:blipFill rotWithShape="1">
          <a:blip r:embed="rId4">
            <a:extLst>
              <a:ext uri="{28A0092B-C50C-407E-A947-70E740481C1C}">
                <a14:useLocalDpi xmlns:a14="http://schemas.microsoft.com/office/drawing/2010/main" val="0"/>
              </a:ext>
            </a:extLst>
          </a:blip>
          <a:srcRect l="13114" r="3665"/>
          <a:stretch/>
        </p:blipFill>
        <p:spPr bwMode="auto">
          <a:xfrm>
            <a:off x="4409619" y="3132365"/>
            <a:ext cx="2901725" cy="2855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013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我會照顧自己</a:t>
            </a:r>
          </a:p>
        </p:txBody>
      </p:sp>
      <p:sp>
        <p:nvSpPr>
          <p:cNvPr id="3" name="內容版面配置區 2"/>
          <p:cNvSpPr>
            <a:spLocks noGrp="1"/>
          </p:cNvSpPr>
          <p:nvPr>
            <p:ph idx="1"/>
          </p:nvPr>
        </p:nvSpPr>
        <p:spPr/>
        <p:txBody>
          <a:bodyPr>
            <a:normAutofit/>
          </a:bodyPr>
          <a:lstStyle/>
          <a:p>
            <a:pPr marL="0" indent="0">
              <a:buNone/>
            </a:pPr>
            <a:r>
              <a:rPr lang="zh-TW" altLang="en-US" sz="3200" dirty="0">
                <a:solidFill>
                  <a:schemeClr val="accent2">
                    <a:lumMod val="50000"/>
                  </a:schemeClr>
                </a:solidFill>
                <a:latin typeface="文鼎中黑注音" panose="020B0600000000000000" pitchFamily="34" charset="-120"/>
                <a:ea typeface="文鼎中黑注音" panose="020B0600000000000000" pitchFamily="34" charset="-120"/>
              </a:rPr>
              <a:t>天氣冷           下雨           肚子餓</a:t>
            </a:r>
          </a:p>
        </p:txBody>
      </p:sp>
      <p:pic>
        <p:nvPicPr>
          <p:cNvPr id="4" name="Picture 2" descr="新款秋冬童裝兒童羽絨棉孩童連帽羽絨背心外套中大童輕薄小孩背心| 蝦皮購物">
            <a:extLst>
              <a:ext uri="{FF2B5EF4-FFF2-40B4-BE49-F238E27FC236}">
                <a16:creationId xmlns:a16="http://schemas.microsoft.com/office/drawing/2014/main" id="{7BB6AEE0-F5A2-44A7-880E-4EBC45B2ED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236" y="2919579"/>
            <a:ext cx="3257383" cy="3257383"/>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新馬六日遊樂去~DAY2~新加坡環球影城我們來了＠Angel's吃喝玩樂窩｜PChome 個人新聞台">
            <a:extLst>
              <a:ext uri="{FF2B5EF4-FFF2-40B4-BE49-F238E27FC236}">
                <a16:creationId xmlns:a16="http://schemas.microsoft.com/office/drawing/2014/main" id="{2372F7EE-B94C-436B-AFD4-57AA5A3FEBE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8" name="圖片 7">
            <a:extLst>
              <a:ext uri="{FF2B5EF4-FFF2-40B4-BE49-F238E27FC236}">
                <a16:creationId xmlns:a16="http://schemas.microsoft.com/office/drawing/2014/main" id="{E2DA2DF6-4D2B-46CD-912E-AAD93073EC2D}"/>
              </a:ext>
            </a:extLst>
          </p:cNvPr>
          <p:cNvPicPr>
            <a:picLocks noChangeAspect="1"/>
          </p:cNvPicPr>
          <p:nvPr/>
        </p:nvPicPr>
        <p:blipFill rotWithShape="1">
          <a:blip r:embed="rId3"/>
          <a:srcRect l="3649" t="-1174" r="14045" b="1174"/>
          <a:stretch/>
        </p:blipFill>
        <p:spPr>
          <a:xfrm>
            <a:off x="7670292" y="2919581"/>
            <a:ext cx="3533240" cy="3219596"/>
          </a:xfrm>
          <a:prstGeom prst="rect">
            <a:avLst/>
          </a:prstGeom>
        </p:spPr>
      </p:pic>
      <p:pic>
        <p:nvPicPr>
          <p:cNvPr id="10" name="圖片 9">
            <a:extLst>
              <a:ext uri="{FF2B5EF4-FFF2-40B4-BE49-F238E27FC236}">
                <a16:creationId xmlns:a16="http://schemas.microsoft.com/office/drawing/2014/main" id="{521BED0C-DC28-4CCA-88CC-0594C2DCFA84}"/>
              </a:ext>
            </a:extLst>
          </p:cNvPr>
          <p:cNvPicPr>
            <a:picLocks noChangeAspect="1"/>
          </p:cNvPicPr>
          <p:nvPr/>
        </p:nvPicPr>
        <p:blipFill rotWithShape="1">
          <a:blip r:embed="rId4"/>
          <a:srcRect l="25476" r="6239"/>
          <a:stretch/>
        </p:blipFill>
        <p:spPr>
          <a:xfrm>
            <a:off x="3938944" y="2957364"/>
            <a:ext cx="3257384" cy="3181812"/>
          </a:xfrm>
          <a:prstGeom prst="rect">
            <a:avLst/>
          </a:prstGeom>
        </p:spPr>
      </p:pic>
    </p:spTree>
    <p:extLst>
      <p:ext uri="{BB962C8B-B14F-4D97-AF65-F5344CB8AC3E}">
        <p14:creationId xmlns:p14="http://schemas.microsoft.com/office/powerpoint/2010/main" val="440711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我是我的主人</a:t>
            </a:r>
          </a:p>
        </p:txBody>
      </p:sp>
      <p:sp>
        <p:nvSpPr>
          <p:cNvPr id="5" name="內容版面配置區 4">
            <a:extLst>
              <a:ext uri="{FF2B5EF4-FFF2-40B4-BE49-F238E27FC236}">
                <a16:creationId xmlns:a16="http://schemas.microsoft.com/office/drawing/2014/main" id="{A8883CC1-B2BC-4D80-8C67-ABB204336812}"/>
              </a:ext>
            </a:extLst>
          </p:cNvPr>
          <p:cNvSpPr>
            <a:spLocks noGrp="1"/>
          </p:cNvSpPr>
          <p:nvPr>
            <p:ph idx="1"/>
          </p:nvPr>
        </p:nvSpPr>
        <p:spPr/>
        <p:txBody>
          <a:bodyPr/>
          <a:lstStyle/>
          <a:p>
            <a:endParaRPr lang="zh-TW" altLang="en-US" dirty="0"/>
          </a:p>
        </p:txBody>
      </p:sp>
      <p:pic>
        <p:nvPicPr>
          <p:cNvPr id="3076" name="Picture 4" descr="Executive日記——增加催產素及血清素水平「自我擁抱」趕走壞情緒從身心感受自愛力量| 頭條日報">
            <a:extLst>
              <a:ext uri="{FF2B5EF4-FFF2-40B4-BE49-F238E27FC236}">
                <a16:creationId xmlns:a16="http://schemas.microsoft.com/office/drawing/2014/main" id="{E05B92E5-5C37-4BA9-AE3B-44DCB60236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8611" y="1561148"/>
            <a:ext cx="4982909" cy="5180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232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0A6718B6-9C2B-4472-80C8-CEE357E6C19F}"/>
              </a:ext>
            </a:extLst>
          </p:cNvPr>
          <p:cNvSpPr>
            <a:spLocks noGrp="1"/>
          </p:cNvSpPr>
          <p:nvPr>
            <p:ph type="title"/>
          </p:nvPr>
        </p:nvSpPr>
        <p:spPr/>
        <p:txBody>
          <a:bodyPr/>
          <a:lstStyle/>
          <a:p>
            <a:r>
              <a:rPr lang="zh-TW" altLang="en-US" sz="5400" dirty="0">
                <a:solidFill>
                  <a:schemeClr val="accent1">
                    <a:lumMod val="50000"/>
                  </a:schemeClr>
                </a:solidFill>
                <a:latin typeface="文鼎中黑注音" panose="020B0600000000000000" pitchFamily="34" charset="-120"/>
                <a:ea typeface="文鼎中黑注音" panose="020B0600000000000000" pitchFamily="34" charset="-120"/>
              </a:rPr>
              <a:t>你不喜歡人家碰哪裡？</a:t>
            </a:r>
            <a:br>
              <a:rPr lang="en-US" altLang="zh-TW" dirty="0"/>
            </a:br>
            <a:endParaRPr lang="zh-TW" altLang="en-US" dirty="0"/>
          </a:p>
        </p:txBody>
      </p:sp>
      <p:sp>
        <p:nvSpPr>
          <p:cNvPr id="4" name="文字版面配置區 3">
            <a:extLst>
              <a:ext uri="{FF2B5EF4-FFF2-40B4-BE49-F238E27FC236}">
                <a16:creationId xmlns:a16="http://schemas.microsoft.com/office/drawing/2014/main" id="{14F27BC8-3FB0-4902-92D6-BD65A1C50EFA}"/>
              </a:ext>
            </a:extLst>
          </p:cNvPr>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671171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63860" y="103618"/>
            <a:ext cx="10515600" cy="1325563"/>
          </a:xfrm>
        </p:spPr>
        <p:txBody>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身體紅綠燈</a:t>
            </a:r>
          </a:p>
        </p:txBody>
      </p:sp>
      <p:sp>
        <p:nvSpPr>
          <p:cNvPr id="3" name="內容版面配置區 2"/>
          <p:cNvSpPr>
            <a:spLocks noGrp="1"/>
          </p:cNvSpPr>
          <p:nvPr>
            <p:ph idx="1"/>
          </p:nvPr>
        </p:nvSpPr>
        <p:spPr>
          <a:xfrm>
            <a:off x="1219199" y="1357744"/>
            <a:ext cx="9984509" cy="4785307"/>
          </a:xfrm>
        </p:spPr>
        <p:txBody>
          <a:bodyPr/>
          <a:lstStyle/>
          <a:p>
            <a:pPr marL="0" indent="0">
              <a:buNone/>
            </a:pPr>
            <a:r>
              <a:rPr lang="zh-TW" altLang="en-US" dirty="0">
                <a:solidFill>
                  <a:schemeClr val="bg2">
                    <a:lumMod val="25000"/>
                  </a:schemeClr>
                </a:solidFill>
                <a:latin typeface="+mj-ea"/>
                <a:ea typeface="+mj-ea"/>
              </a:rPr>
              <a:t>         </a:t>
            </a:r>
            <a:r>
              <a:rPr lang="zh-TW" altLang="en-US" dirty="0">
                <a:solidFill>
                  <a:schemeClr val="bg2">
                    <a:lumMod val="25000"/>
                  </a:schemeClr>
                </a:solidFill>
                <a:latin typeface="文鼎中黑注音" panose="020B0600000000000000" pitchFamily="34" charset="-120"/>
                <a:ea typeface="文鼎中黑注音" panose="020B0600000000000000" pitchFamily="34" charset="-120"/>
              </a:rPr>
              <a:t>不小心碰到比較不會不舒服的部位，朋友間的開放區，或是第一次見面的陌生人可能會碰觸到的區域，像是「握手」。</a:t>
            </a:r>
            <a:endParaRPr lang="en-US" altLang="zh-TW" dirty="0">
              <a:solidFill>
                <a:schemeClr val="bg2">
                  <a:lumMod val="25000"/>
                </a:schemeClr>
              </a:solidFill>
              <a:latin typeface="文鼎中黑注音" panose="020B0600000000000000" pitchFamily="34" charset="-120"/>
              <a:ea typeface="文鼎中黑注音" panose="020B0600000000000000" pitchFamily="34" charset="-120"/>
            </a:endParaRPr>
          </a:p>
        </p:txBody>
      </p:sp>
      <p:sp>
        <p:nvSpPr>
          <p:cNvPr id="4" name="流程圖: 接點 3"/>
          <p:cNvSpPr/>
          <p:nvPr/>
        </p:nvSpPr>
        <p:spPr>
          <a:xfrm>
            <a:off x="1477144" y="1289916"/>
            <a:ext cx="504056" cy="504056"/>
          </a:xfrm>
          <a:prstGeom prst="flowChartConnector">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 name="流程圖: 接點 5"/>
          <p:cNvSpPr/>
          <p:nvPr/>
        </p:nvSpPr>
        <p:spPr>
          <a:xfrm>
            <a:off x="1498323" y="2796070"/>
            <a:ext cx="504056" cy="504056"/>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流程圖: 接點 6"/>
          <p:cNvSpPr/>
          <p:nvPr/>
        </p:nvSpPr>
        <p:spPr>
          <a:xfrm>
            <a:off x="1477144" y="4371024"/>
            <a:ext cx="504056" cy="504056"/>
          </a:xfrm>
          <a:prstGeom prst="flowChartConnec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p:cNvSpPr txBox="1"/>
          <p:nvPr/>
        </p:nvSpPr>
        <p:spPr>
          <a:xfrm>
            <a:off x="1244859" y="2735527"/>
            <a:ext cx="9753602" cy="1446550"/>
          </a:xfrm>
          <a:prstGeom prst="rect">
            <a:avLst/>
          </a:prstGeom>
          <a:noFill/>
        </p:spPr>
        <p:txBody>
          <a:bodyPr wrap="square" rtlCol="0">
            <a:spAutoFit/>
          </a:bodyPr>
          <a:lstStyle/>
          <a:p>
            <a:r>
              <a:rPr lang="en-US" altLang="zh-TW" sz="3200" dirty="0">
                <a:solidFill>
                  <a:schemeClr val="bg2">
                    <a:lumMod val="25000"/>
                  </a:schemeClr>
                </a:solidFill>
                <a:latin typeface="+mj-ea"/>
                <a:ea typeface="+mj-ea"/>
              </a:rPr>
              <a:t>	</a:t>
            </a:r>
            <a:r>
              <a:rPr lang="zh-TW" altLang="en-US" sz="2800" dirty="0">
                <a:solidFill>
                  <a:schemeClr val="bg2">
                    <a:lumMod val="25000"/>
                  </a:schemeClr>
                </a:solidFill>
                <a:latin typeface="文鼎中黑注音" panose="020B0600000000000000" pitchFamily="34" charset="-120"/>
                <a:ea typeface="文鼎中黑注音" panose="020B0600000000000000" pitchFamily="34" charset="-120"/>
              </a:rPr>
              <a:t>不太喜歡被碰到，碰到會不舒服的部位，像是「肩膀」、「手臂」，偶爾跟熟悉朋友會攬肩膀打招呼一下。</a:t>
            </a:r>
            <a:endParaRPr lang="en-US" altLang="zh-TW" sz="2800" dirty="0">
              <a:solidFill>
                <a:schemeClr val="bg2">
                  <a:lumMod val="25000"/>
                </a:schemeClr>
              </a:solidFill>
              <a:latin typeface="文鼎中黑注音" panose="020B0600000000000000" pitchFamily="34" charset="-120"/>
              <a:ea typeface="文鼎中黑注音" panose="020B0600000000000000" pitchFamily="34" charset="-120"/>
            </a:endParaRPr>
          </a:p>
        </p:txBody>
      </p:sp>
      <p:sp>
        <p:nvSpPr>
          <p:cNvPr id="10" name="文字方塊 9"/>
          <p:cNvSpPr txBox="1"/>
          <p:nvPr/>
        </p:nvSpPr>
        <p:spPr>
          <a:xfrm>
            <a:off x="1219199" y="4400357"/>
            <a:ext cx="9635577" cy="1446550"/>
          </a:xfrm>
          <a:prstGeom prst="rect">
            <a:avLst/>
          </a:prstGeom>
          <a:noFill/>
        </p:spPr>
        <p:txBody>
          <a:bodyPr wrap="square" rtlCol="0">
            <a:spAutoFit/>
          </a:bodyPr>
          <a:lstStyle/>
          <a:p>
            <a:r>
              <a:rPr lang="en-US" altLang="zh-TW" sz="3200" dirty="0">
                <a:solidFill>
                  <a:schemeClr val="bg2">
                    <a:lumMod val="25000"/>
                  </a:schemeClr>
                </a:solidFill>
                <a:latin typeface="+mj-ea"/>
                <a:ea typeface="+mj-ea"/>
              </a:rPr>
              <a:t>	</a:t>
            </a:r>
            <a:r>
              <a:rPr lang="zh-TW" altLang="en-US" sz="2800" dirty="0">
                <a:solidFill>
                  <a:schemeClr val="bg2">
                    <a:lumMod val="25000"/>
                  </a:schemeClr>
                </a:solidFill>
                <a:latin typeface="文鼎中黑注音" panose="020B0600000000000000" pitchFamily="34" charset="-120"/>
                <a:ea typeface="文鼎中黑注音" panose="020B0600000000000000" pitchFamily="34" charset="-120"/>
              </a:rPr>
              <a:t>穿泳裝會遮起來的身體部位、被碰觸到會不舒服的部位，即使是最親密的家人、都要經過允許才可以碰觸。</a:t>
            </a:r>
          </a:p>
        </p:txBody>
      </p:sp>
    </p:spTree>
    <p:extLst>
      <p:ext uri="{BB962C8B-B14F-4D97-AF65-F5344CB8AC3E}">
        <p14:creationId xmlns:p14="http://schemas.microsoft.com/office/powerpoint/2010/main" val="179460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3">
                                            <p:txEl>
                                              <p:pRg st="0" end="0"/>
                                            </p:txEl>
                                          </p:spTgt>
                                        </p:tgtEl>
                                      </p:cBhvr>
                                    </p:animEffect>
                                    <p:animScale>
                                      <p:cBhvr>
                                        <p:cTn id="10" dur="250" autoRev="1" fill="hold"/>
                                        <p:tgtEl>
                                          <p:spTgt spid="3">
                                            <p:txEl>
                                              <p:pRg st="0" end="0"/>
                                            </p:txEl>
                                          </p:spTgt>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par>
                                <p:cTn id="16" presetID="26" presetClass="emph" presetSubtype="0" fill="hold" grpId="0" nodeType="withEffect">
                                  <p:stCondLst>
                                    <p:cond delay="0"/>
                                  </p:stCondLst>
                                  <p:childTnLst>
                                    <p:animEffect transition="out" filter="fade">
                                      <p:cBhvr>
                                        <p:cTn id="17" dur="500" tmFilter="0, 0; .2, .5; .8, .5; 1, 0"/>
                                        <p:tgtEl>
                                          <p:spTgt spid="5"/>
                                        </p:tgtEl>
                                      </p:cBhvr>
                                    </p:animEffect>
                                    <p:animScale>
                                      <p:cBhvr>
                                        <p:cTn id="18" dur="250" autoRev="1" fill="hold"/>
                                        <p:tgtEl>
                                          <p:spTgt spid="5"/>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10"/>
                                        </p:tgtEl>
                                      </p:cBhvr>
                                    </p:animEffect>
                                    <p:animScale>
                                      <p:cBhvr>
                                        <p:cTn id="23" dur="250" autoRev="1" fill="hold"/>
                                        <p:tgtEl>
                                          <p:spTgt spid="10"/>
                                        </p:tgtEl>
                                      </p:cBhvr>
                                      <p:by x="105000" y="105000"/>
                                    </p:animScale>
                                  </p:childTnLst>
                                </p:cTn>
                              </p:par>
                              <p:par>
                                <p:cTn id="24" presetID="26" presetClass="emph" presetSubtype="0" fill="hold" grpId="0" nodeType="with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5"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a:extLst>
              <a:ext uri="{FF2B5EF4-FFF2-40B4-BE49-F238E27FC236}">
                <a16:creationId xmlns:a16="http://schemas.microsoft.com/office/drawing/2014/main" id="{E2FDD587-043B-43FD-876F-C98934F43856}"/>
              </a:ext>
            </a:extLst>
          </p:cNvPr>
          <p:cNvSpPr>
            <a:spLocks noGrp="1"/>
          </p:cNvSpPr>
          <p:nvPr>
            <p:ph type="title"/>
          </p:nvPr>
        </p:nvSpPr>
        <p:spPr/>
        <p:txBody>
          <a:bodyPr/>
          <a:lstStyle/>
          <a:p>
            <a:pPr algn="l"/>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隱私處，</a:t>
            </a:r>
            <a:br>
              <a:rPr lang="en-US" altLang="zh-TW" dirty="0">
                <a:solidFill>
                  <a:schemeClr val="accent1">
                    <a:lumMod val="50000"/>
                  </a:schemeClr>
                </a:solidFill>
                <a:latin typeface="文鼎中黑注音" panose="020B0600000000000000" pitchFamily="34" charset="-120"/>
                <a:ea typeface="文鼎中黑注音" panose="020B0600000000000000" pitchFamily="34" charset="-120"/>
              </a:rPr>
            </a:br>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是哪裡呢？</a:t>
            </a:r>
            <a:br>
              <a:rPr lang="en-US" altLang="zh-TW" dirty="0"/>
            </a:br>
            <a:endParaRPr lang="zh-TW" altLang="en-US" dirty="0"/>
          </a:p>
        </p:txBody>
      </p:sp>
      <p:sp>
        <p:nvSpPr>
          <p:cNvPr id="3" name="內容版面配置區 2"/>
          <p:cNvSpPr>
            <a:spLocks noGrp="1"/>
          </p:cNvSpPr>
          <p:nvPr>
            <p:ph type="body" idx="1"/>
          </p:nvPr>
        </p:nvSpPr>
        <p:spPr/>
        <p:txBody>
          <a:bodyPr/>
          <a:lstStyle/>
          <a:p>
            <a:pPr marL="0" indent="0">
              <a:lnSpc>
                <a:spcPct val="100000"/>
              </a:lnSpc>
              <a:spcBef>
                <a:spcPts val="0"/>
              </a:spcBef>
              <a:buNone/>
            </a:pPr>
            <a:endParaRPr lang="en-US" altLang="zh-TW" dirty="0"/>
          </a:p>
          <a:p>
            <a:pPr marL="0" indent="0">
              <a:lnSpc>
                <a:spcPct val="100000"/>
              </a:lnSpc>
              <a:spcBef>
                <a:spcPts val="0"/>
              </a:spcBef>
              <a:buNone/>
            </a:pPr>
            <a:endParaRPr lang="en-US" altLang="zh-TW" dirty="0"/>
          </a:p>
          <a:p>
            <a:pPr marL="0" indent="0">
              <a:lnSpc>
                <a:spcPct val="100000"/>
              </a:lnSpc>
              <a:spcBef>
                <a:spcPts val="0"/>
              </a:spcBef>
              <a:buNone/>
            </a:pPr>
            <a:endParaRPr lang="zh-TW" altLang="en-US" dirty="0"/>
          </a:p>
        </p:txBody>
      </p:sp>
      <p:grpSp>
        <p:nvGrpSpPr>
          <p:cNvPr id="5" name="群組 4">
            <a:extLst>
              <a:ext uri="{FF2B5EF4-FFF2-40B4-BE49-F238E27FC236}">
                <a16:creationId xmlns:a16="http://schemas.microsoft.com/office/drawing/2014/main" id="{8ECA02A8-5229-4F53-9C7F-4E7DD46FBF0A}"/>
              </a:ext>
            </a:extLst>
          </p:cNvPr>
          <p:cNvGrpSpPr/>
          <p:nvPr/>
        </p:nvGrpSpPr>
        <p:grpSpPr>
          <a:xfrm>
            <a:off x="7884477" y="703802"/>
            <a:ext cx="3694176" cy="4864608"/>
            <a:chOff x="7354062" y="1690688"/>
            <a:chExt cx="3694176" cy="4864608"/>
          </a:xfrm>
        </p:grpSpPr>
        <p:pic>
          <p:nvPicPr>
            <p:cNvPr id="4" name="圖片 3"/>
            <p:cNvPicPr>
              <a:picLocks noChangeAspect="1"/>
            </p:cNvPicPr>
            <p:nvPr/>
          </p:nvPicPr>
          <p:blipFill rotWithShape="1">
            <a:blip r:embed="rId2"/>
            <a:srcRect l="12344" t="21067" r="10270" b="8000"/>
            <a:stretch/>
          </p:blipFill>
          <p:spPr>
            <a:xfrm>
              <a:off x="7354062" y="1690688"/>
              <a:ext cx="3694176" cy="4864608"/>
            </a:xfrm>
            <a:prstGeom prst="rect">
              <a:avLst/>
            </a:prstGeom>
          </p:spPr>
        </p:pic>
        <p:sp>
          <p:nvSpPr>
            <p:cNvPr id="7" name="橢圓 6"/>
            <p:cNvSpPr/>
            <p:nvPr/>
          </p:nvSpPr>
          <p:spPr>
            <a:xfrm>
              <a:off x="9714676" y="4573984"/>
              <a:ext cx="952500" cy="515144"/>
            </a:xfrm>
            <a:prstGeom prst="ellipse">
              <a:avLst/>
            </a:prstGeom>
            <a:solidFill>
              <a:srgbClr val="FF0000">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 8"/>
            <p:cNvSpPr/>
            <p:nvPr/>
          </p:nvSpPr>
          <p:spPr>
            <a:xfrm>
              <a:off x="7884928" y="4573984"/>
              <a:ext cx="952500" cy="515144"/>
            </a:xfrm>
            <a:prstGeom prst="ellipse">
              <a:avLst/>
            </a:prstGeom>
            <a:solidFill>
              <a:srgbClr val="FF0000">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9714676" y="3486150"/>
              <a:ext cx="952500" cy="515144"/>
            </a:xfrm>
            <a:prstGeom prst="ellipse">
              <a:avLst/>
            </a:prstGeom>
            <a:solidFill>
              <a:srgbClr val="FF0000">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7884928" y="3486150"/>
              <a:ext cx="952500" cy="515144"/>
            </a:xfrm>
            <a:prstGeom prst="ellipse">
              <a:avLst/>
            </a:prstGeom>
            <a:solidFill>
              <a:srgbClr val="FF0000">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685522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0A6718B6-9C2B-4472-80C8-CEE357E6C19F}"/>
              </a:ext>
            </a:extLst>
          </p:cNvPr>
          <p:cNvSpPr>
            <a:spLocks noGrp="1"/>
          </p:cNvSpPr>
          <p:nvPr>
            <p:ph type="title"/>
          </p:nvPr>
        </p:nvSpPr>
        <p:spPr/>
        <p:txBody>
          <a:bodyPr>
            <a:normAutofit/>
          </a:bodyPr>
          <a:lstStyle/>
          <a:p>
            <a:pPr>
              <a:lnSpc>
                <a:spcPct val="100000"/>
              </a:lnSpc>
              <a:spcBef>
                <a:spcPts val="0"/>
              </a:spcBef>
            </a:pPr>
            <a:r>
              <a:rPr lang="zh-TW" altLang="en-US" sz="4400" dirty="0">
                <a:solidFill>
                  <a:schemeClr val="accent1">
                    <a:lumMod val="50000"/>
                  </a:schemeClr>
                </a:solidFill>
                <a:latin typeface="文鼎中黑注音" panose="020B0600000000000000" pitchFamily="34" charset="-120"/>
                <a:ea typeface="文鼎中黑注音" panose="020B0600000000000000" pitchFamily="34" charset="-120"/>
              </a:rPr>
              <a:t>那些人可能碰觸到我們的隱私處？</a:t>
            </a:r>
            <a:br>
              <a:rPr lang="en-US" altLang="zh-TW" sz="5400" dirty="0"/>
            </a:br>
            <a:endParaRPr lang="zh-TW" altLang="en-US" sz="5400" dirty="0"/>
          </a:p>
        </p:txBody>
      </p:sp>
      <p:sp>
        <p:nvSpPr>
          <p:cNvPr id="4" name="文字版面配置區 3">
            <a:extLst>
              <a:ext uri="{FF2B5EF4-FFF2-40B4-BE49-F238E27FC236}">
                <a16:creationId xmlns:a16="http://schemas.microsoft.com/office/drawing/2014/main" id="{14F27BC8-3FB0-4902-92D6-BD65A1C50EFA}"/>
              </a:ext>
            </a:extLst>
          </p:cNvPr>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40198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誰是好人、壞人</a:t>
            </a:r>
          </a:p>
        </p:txBody>
      </p:sp>
      <p:sp>
        <p:nvSpPr>
          <p:cNvPr id="3" name="內容版面配置區 2"/>
          <p:cNvSpPr>
            <a:spLocks noGrp="1"/>
          </p:cNvSpPr>
          <p:nvPr>
            <p:ph idx="1"/>
          </p:nvPr>
        </p:nvSpPr>
        <p:spPr/>
        <p:txBody>
          <a:bodyPr>
            <a:normAutofit/>
          </a:bodyPr>
          <a:lstStyle/>
          <a:p>
            <a:r>
              <a:rPr kumimoji="1" lang="zh-TW" altLang="en-US" dirty="0">
                <a:latin typeface="文鼎中黑注音" panose="020B0600000000000000" pitchFamily="34" charset="-120"/>
                <a:ea typeface="文鼎中黑注音" panose="020B0600000000000000" pitchFamily="34" charset="-120"/>
              </a:rPr>
              <a:t>對我很好、親切的人，一定是好人？？？</a:t>
            </a:r>
            <a:endParaRPr kumimoji="1" lang="en-US" altLang="zh-TW" dirty="0">
              <a:latin typeface="文鼎中黑注音" panose="020B0600000000000000" pitchFamily="34" charset="-120"/>
              <a:ea typeface="文鼎中黑注音" panose="020B0600000000000000" pitchFamily="34" charset="-120"/>
            </a:endParaRPr>
          </a:p>
          <a:p>
            <a:endParaRPr kumimoji="1" lang="en-US" altLang="zh-TW" dirty="0">
              <a:latin typeface="文鼎中黑注音" panose="020B0600000000000000" pitchFamily="34" charset="-120"/>
              <a:ea typeface="文鼎中黑注音" panose="020B0600000000000000" pitchFamily="34" charset="-120"/>
            </a:endParaRPr>
          </a:p>
          <a:p>
            <a:r>
              <a:rPr kumimoji="1" lang="zh-TW" altLang="en-US" dirty="0">
                <a:latin typeface="文鼎中黑注音" panose="020B0600000000000000" pitchFamily="34" charset="-120"/>
                <a:ea typeface="文鼎中黑注音" panose="020B0600000000000000" pitchFamily="34" charset="-120"/>
              </a:rPr>
              <a:t>用行為來思考，</a:t>
            </a:r>
            <a:r>
              <a:rPr kumimoji="1" lang="zh-TW" altLang="en-US" dirty="0">
                <a:solidFill>
                  <a:srgbClr val="FF0000"/>
                </a:solidFill>
                <a:latin typeface="文鼎中黑注音" panose="020B0600000000000000" pitchFamily="34" charset="-120"/>
                <a:ea typeface="文鼎中黑注音" panose="020B0600000000000000" pitchFamily="34" charset="-120"/>
              </a:rPr>
              <a:t>對不對</a:t>
            </a:r>
            <a:r>
              <a:rPr kumimoji="1" lang="zh-TW" altLang="en-US" dirty="0">
                <a:latin typeface="文鼎中黑注音" panose="020B0600000000000000" pitchFamily="34" charset="-120"/>
                <a:ea typeface="文鼎中黑注音" panose="020B0600000000000000" pitchFamily="34" charset="-120"/>
              </a:rPr>
              <a:t>、</a:t>
            </a:r>
            <a:r>
              <a:rPr kumimoji="1" lang="zh-TW" altLang="en-US" dirty="0">
                <a:solidFill>
                  <a:srgbClr val="FF0000"/>
                </a:solidFill>
                <a:latin typeface="文鼎中黑注音" panose="020B0600000000000000" pitchFamily="34" charset="-120"/>
                <a:ea typeface="文鼎中黑注音" panose="020B0600000000000000" pitchFamily="34" charset="-120"/>
              </a:rPr>
              <a:t>適合不適合</a:t>
            </a:r>
            <a:endParaRPr kumimoji="1" lang="en-US" altLang="zh-TW" dirty="0">
              <a:solidFill>
                <a:srgbClr val="FF0000"/>
              </a:solidFill>
              <a:latin typeface="文鼎中黑注音" panose="020B0600000000000000" pitchFamily="34" charset="-120"/>
              <a:ea typeface="文鼎中黑注音" panose="020B0600000000000000" pitchFamily="34" charset="-120"/>
            </a:endParaRPr>
          </a:p>
          <a:p>
            <a:endParaRPr kumimoji="1" lang="en-US" altLang="zh-TW" dirty="0">
              <a:latin typeface="文鼎中黑注音" panose="020B0600000000000000" pitchFamily="34" charset="-120"/>
              <a:ea typeface="文鼎中黑注音" panose="020B0600000000000000" pitchFamily="34" charset="-120"/>
            </a:endParaRPr>
          </a:p>
          <a:p>
            <a:r>
              <a:rPr kumimoji="1" lang="zh-TW" altLang="en-US" dirty="0">
                <a:latin typeface="文鼎中黑注音" panose="020B0600000000000000" pitchFamily="34" charset="-120"/>
                <a:ea typeface="文鼎中黑注音" panose="020B0600000000000000" pitchFamily="34" charset="-120"/>
              </a:rPr>
              <a:t>不是用他</a:t>
            </a:r>
            <a:r>
              <a:rPr kumimoji="1" lang="en-US" altLang="zh-TW" dirty="0">
                <a:latin typeface="文鼎中黑注音" panose="020B0600000000000000" pitchFamily="34" charset="-120"/>
                <a:ea typeface="文鼎中黑注音" panose="020B0600000000000000" pitchFamily="34" charset="-120"/>
              </a:rPr>
              <a:t>/</a:t>
            </a:r>
            <a:r>
              <a:rPr kumimoji="1" lang="zh-TW" altLang="en-US" dirty="0">
                <a:latin typeface="文鼎中黑注音" panose="020B0600000000000000" pitchFamily="34" charset="-120"/>
                <a:ea typeface="文鼎中黑注音" panose="020B0600000000000000" pitchFamily="34" charset="-120"/>
              </a:rPr>
              <a:t>她是誰，老師、醫師、鄰居</a:t>
            </a:r>
          </a:p>
        </p:txBody>
      </p:sp>
    </p:spTree>
    <p:extLst>
      <p:ext uri="{BB962C8B-B14F-4D97-AF65-F5344CB8AC3E}">
        <p14:creationId xmlns:p14="http://schemas.microsoft.com/office/powerpoint/2010/main" val="130275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279576" y="0"/>
            <a:ext cx="8229600" cy="1143000"/>
          </a:xfrm>
        </p:spPr>
        <p:txBody>
          <a:bodyPr/>
          <a:lstStyle/>
          <a:p>
            <a:r>
              <a:rPr lang="zh-TW" altLang="en-US" dirty="0"/>
              <a:t>誰是身體的好主人</a:t>
            </a:r>
          </a:p>
        </p:txBody>
      </p:sp>
      <p:pic>
        <p:nvPicPr>
          <p:cNvPr id="4" name="Picture 5" descr="碰觸"/>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295650" y="1638300"/>
            <a:ext cx="56007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533330" y="869812"/>
            <a:ext cx="4320480" cy="830997"/>
          </a:xfrm>
          <a:prstGeom prst="rect">
            <a:avLst/>
          </a:prstGeom>
        </p:spPr>
        <p:txBody>
          <a:bodyPr wrap="square">
            <a:spAutoFit/>
          </a:bodyPr>
          <a:lstStyle/>
          <a:p>
            <a:pPr>
              <a:spcBef>
                <a:spcPct val="0"/>
              </a:spcBef>
            </a:pPr>
            <a:r>
              <a:rPr lang="zh-TW" altLang="en-US" sz="2400" dirty="0">
                <a:solidFill>
                  <a:schemeClr val="accent6">
                    <a:lumMod val="50000"/>
                  </a:schemeClr>
                </a:solidFill>
                <a:latin typeface="+mj-ea"/>
                <a:ea typeface="+mj-ea"/>
              </a:rPr>
              <a:t>像這個時候</a:t>
            </a:r>
            <a:r>
              <a:rPr lang="en-US" altLang="zh-TW" sz="2400" dirty="0">
                <a:solidFill>
                  <a:schemeClr val="accent6">
                    <a:lumMod val="50000"/>
                  </a:schemeClr>
                </a:solidFill>
                <a:latin typeface="+mj-ea"/>
                <a:ea typeface="+mj-ea"/>
              </a:rPr>
              <a:t>……</a:t>
            </a:r>
            <a:br>
              <a:rPr lang="en-US" altLang="zh-TW" sz="2400" dirty="0">
                <a:solidFill>
                  <a:schemeClr val="accent6">
                    <a:lumMod val="50000"/>
                  </a:schemeClr>
                </a:solidFill>
                <a:latin typeface="+mj-ea"/>
                <a:ea typeface="+mj-ea"/>
              </a:rPr>
            </a:br>
            <a:r>
              <a:rPr lang="en-US" altLang="zh-TW" sz="2400" dirty="0">
                <a:solidFill>
                  <a:schemeClr val="accent6">
                    <a:lumMod val="50000"/>
                  </a:schemeClr>
                </a:solidFill>
                <a:latin typeface="+mj-ea"/>
                <a:ea typeface="+mj-ea"/>
              </a:rPr>
              <a:t>       </a:t>
            </a:r>
            <a:r>
              <a:rPr lang="zh-TW" altLang="en-US" sz="2400" dirty="0">
                <a:solidFill>
                  <a:schemeClr val="accent6">
                    <a:lumMod val="50000"/>
                  </a:schemeClr>
                </a:solidFill>
                <a:latin typeface="+mj-ea"/>
                <a:ea typeface="+mj-ea"/>
              </a:rPr>
              <a:t>   你會有什麼反應</a:t>
            </a:r>
            <a:r>
              <a:rPr lang="en-US" altLang="zh-TW" sz="2400" dirty="0">
                <a:solidFill>
                  <a:schemeClr val="accent6">
                    <a:lumMod val="50000"/>
                  </a:schemeClr>
                </a:solidFill>
                <a:latin typeface="+mj-ea"/>
                <a:ea typeface="+mj-ea"/>
              </a:rPr>
              <a:t>?</a:t>
            </a:r>
          </a:p>
        </p:txBody>
      </p:sp>
      <p:sp>
        <p:nvSpPr>
          <p:cNvPr id="6" name="AutoShape 6"/>
          <p:cNvSpPr>
            <a:spLocks noChangeArrowheads="1"/>
          </p:cNvSpPr>
          <p:nvPr/>
        </p:nvSpPr>
        <p:spPr bwMode="auto">
          <a:xfrm>
            <a:off x="1847528" y="2382773"/>
            <a:ext cx="2484438" cy="1152525"/>
          </a:xfrm>
          <a:prstGeom prst="wedgeEllipseCallout">
            <a:avLst>
              <a:gd name="adj1" fmla="val 43546"/>
              <a:gd name="adj2" fmla="val 53995"/>
            </a:avLst>
          </a:prstGeom>
          <a:ln/>
        </p:spPr>
        <p:style>
          <a:lnRef idx="3">
            <a:schemeClr val="lt1"/>
          </a:lnRef>
          <a:fillRef idx="1">
            <a:schemeClr val="accent5"/>
          </a:fillRef>
          <a:effectRef idx="1">
            <a:schemeClr val="accent5"/>
          </a:effectRef>
          <a:fontRef idx="minor">
            <a:schemeClr val="lt1"/>
          </a:fontRef>
        </p:style>
        <p:txBody>
          <a:bodyPr/>
          <a:lstStyle/>
          <a:p>
            <a:pPr algn="ctr"/>
            <a:r>
              <a:rPr lang="zh-TW" altLang="en-US" sz="2400" b="1" dirty="0">
                <a:latin typeface="+mj-ea"/>
                <a:ea typeface="+mj-ea"/>
              </a:rPr>
              <a:t>來嘛～</a:t>
            </a:r>
          </a:p>
          <a:p>
            <a:pPr algn="ctr"/>
            <a:r>
              <a:rPr lang="zh-TW" altLang="en-US" sz="2400" b="1" dirty="0">
                <a:latin typeface="+mj-ea"/>
                <a:ea typeface="+mj-ea"/>
              </a:rPr>
              <a:t>讓我摸一下</a:t>
            </a:r>
          </a:p>
        </p:txBody>
      </p:sp>
      <p:sp>
        <p:nvSpPr>
          <p:cNvPr id="7" name="AutoShape 7"/>
          <p:cNvSpPr>
            <a:spLocks noChangeArrowheads="1"/>
          </p:cNvSpPr>
          <p:nvPr/>
        </p:nvSpPr>
        <p:spPr bwMode="auto">
          <a:xfrm>
            <a:off x="8198044" y="1700808"/>
            <a:ext cx="1295400" cy="935038"/>
          </a:xfrm>
          <a:prstGeom prst="cloudCallout">
            <a:avLst>
              <a:gd name="adj1" fmla="val -43750"/>
              <a:gd name="adj2" fmla="val 70000"/>
            </a:avLst>
          </a:prstGeom>
          <a:solidFill>
            <a:srgbClr val="FF99CC"/>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chemeClr val="tx1"/>
                </a:solidFill>
                <a:round/>
                <a:headEnd/>
                <a:tailEnd/>
              </a14:hiddenLine>
            </a:ext>
          </a:extLst>
        </p:spPr>
        <p:txBody>
          <a:bodyPr/>
          <a:lstStyle/>
          <a:p>
            <a:pPr algn="ctr"/>
            <a:r>
              <a:rPr lang="zh-TW" altLang="en-US" sz="2400" dirty="0">
                <a:latin typeface="+mj-ea"/>
                <a:ea typeface="+mj-ea"/>
              </a:rPr>
              <a:t>嗚</a:t>
            </a:r>
            <a:r>
              <a:rPr lang="en-US" altLang="zh-TW" sz="2400" dirty="0">
                <a:latin typeface="+mj-ea"/>
                <a:ea typeface="+mj-ea"/>
              </a:rPr>
              <a:t>…</a:t>
            </a:r>
          </a:p>
        </p:txBody>
      </p:sp>
      <p:sp>
        <p:nvSpPr>
          <p:cNvPr id="8" name="AutoShape 8"/>
          <p:cNvSpPr>
            <a:spLocks noChangeArrowheads="1"/>
          </p:cNvSpPr>
          <p:nvPr/>
        </p:nvSpPr>
        <p:spPr bwMode="auto">
          <a:xfrm>
            <a:off x="8415532" y="3069233"/>
            <a:ext cx="1838325" cy="578882"/>
          </a:xfrm>
          <a:prstGeom prst="roundRect">
            <a:avLst>
              <a:gd name="adj" fmla="val 16667"/>
            </a:avLst>
          </a:prstGeom>
          <a:solidFill>
            <a:srgbClr val="FFCC99"/>
          </a:solidFill>
          <a:ln w="9525">
            <a:solidFill>
              <a:srgbClr val="000000"/>
            </a:solidFill>
            <a:round/>
            <a:headEnd/>
            <a:tailEnd/>
          </a:ln>
        </p:spPr>
        <p:txBody>
          <a:bodyPr>
            <a:spAutoFit/>
          </a:bodyPr>
          <a:lstStyle/>
          <a:p>
            <a:pPr algn="ctr"/>
            <a:r>
              <a:rPr lang="zh-TW" altLang="en-US" sz="2800" dirty="0">
                <a:solidFill>
                  <a:srgbClr val="0000FF"/>
                </a:solidFill>
                <a:latin typeface="+mn-ea"/>
              </a:rPr>
              <a:t>明確拒絕</a:t>
            </a:r>
            <a:r>
              <a:rPr lang="en-US" altLang="zh-TW" sz="2800" dirty="0">
                <a:solidFill>
                  <a:srgbClr val="0000FF"/>
                </a:solidFill>
                <a:latin typeface="+mn-ea"/>
              </a:rPr>
              <a:t>?</a:t>
            </a:r>
            <a:endParaRPr lang="en-US" altLang="zh-TW" sz="2800" dirty="0">
              <a:latin typeface="+mn-ea"/>
            </a:endParaRPr>
          </a:p>
        </p:txBody>
      </p:sp>
      <p:sp>
        <p:nvSpPr>
          <p:cNvPr id="9" name="AutoShape 9"/>
          <p:cNvSpPr>
            <a:spLocks noChangeArrowheads="1"/>
          </p:cNvSpPr>
          <p:nvPr/>
        </p:nvSpPr>
        <p:spPr bwMode="auto">
          <a:xfrm>
            <a:off x="8415531" y="4077296"/>
            <a:ext cx="1873250" cy="578882"/>
          </a:xfrm>
          <a:prstGeom prst="roundRect">
            <a:avLst>
              <a:gd name="adj" fmla="val 16667"/>
            </a:avLst>
          </a:prstGeom>
          <a:solidFill>
            <a:srgbClr val="CCFFFF"/>
          </a:solidFill>
          <a:ln w="9525">
            <a:solidFill>
              <a:srgbClr val="000000"/>
            </a:solidFill>
            <a:round/>
            <a:headEnd/>
            <a:tailEnd/>
          </a:ln>
        </p:spPr>
        <p:txBody>
          <a:bodyPr>
            <a:spAutoFit/>
          </a:bodyPr>
          <a:lstStyle/>
          <a:p>
            <a:pPr algn="ctr"/>
            <a:r>
              <a:rPr lang="zh-TW" altLang="en-US" sz="2800" dirty="0">
                <a:solidFill>
                  <a:srgbClr val="0000FF"/>
                </a:solidFill>
                <a:latin typeface="+mj-ea"/>
                <a:ea typeface="+mj-ea"/>
              </a:rPr>
              <a:t>盡量忍耐</a:t>
            </a:r>
            <a:r>
              <a:rPr lang="en-US" altLang="zh-TW" sz="2800" dirty="0">
                <a:solidFill>
                  <a:srgbClr val="0000FF"/>
                </a:solidFill>
                <a:latin typeface="+mj-ea"/>
                <a:ea typeface="+mj-ea"/>
              </a:rPr>
              <a:t>?</a:t>
            </a:r>
            <a:endParaRPr lang="en-US" altLang="zh-TW" sz="2800" dirty="0">
              <a:latin typeface="+mj-ea"/>
              <a:ea typeface="+mj-ea"/>
            </a:endParaRPr>
          </a:p>
        </p:txBody>
      </p:sp>
      <p:sp>
        <p:nvSpPr>
          <p:cNvPr id="10" name="AutoShape 10"/>
          <p:cNvSpPr>
            <a:spLocks noChangeArrowheads="1"/>
          </p:cNvSpPr>
          <p:nvPr/>
        </p:nvSpPr>
        <p:spPr bwMode="auto">
          <a:xfrm>
            <a:off x="8486970" y="5156796"/>
            <a:ext cx="1831975" cy="578882"/>
          </a:xfrm>
          <a:prstGeom prst="roundRect">
            <a:avLst>
              <a:gd name="adj" fmla="val 16667"/>
            </a:avLst>
          </a:prstGeom>
          <a:solidFill>
            <a:srgbClr val="FF99CC"/>
          </a:solidFill>
          <a:ln w="9525">
            <a:solidFill>
              <a:srgbClr val="000000"/>
            </a:solidFill>
            <a:round/>
            <a:headEnd/>
            <a:tailEnd/>
          </a:ln>
        </p:spPr>
        <p:txBody>
          <a:bodyPr>
            <a:spAutoFit/>
          </a:bodyPr>
          <a:lstStyle/>
          <a:p>
            <a:pPr algn="ctr"/>
            <a:r>
              <a:rPr lang="zh-TW" altLang="en-US" sz="2800" dirty="0">
                <a:solidFill>
                  <a:srgbClr val="0000FF"/>
                </a:solidFill>
                <a:latin typeface="+mj-ea"/>
                <a:ea typeface="+mj-ea"/>
              </a:rPr>
              <a:t>不知所措</a:t>
            </a:r>
            <a:r>
              <a:rPr lang="en-US" altLang="zh-TW" sz="2800" dirty="0">
                <a:solidFill>
                  <a:srgbClr val="0000FF"/>
                </a:solidFill>
                <a:latin typeface="+mj-ea"/>
                <a:ea typeface="+mj-ea"/>
              </a:rPr>
              <a:t>?</a:t>
            </a:r>
            <a:endParaRPr lang="en-US" altLang="zh-TW" sz="2800" dirty="0">
              <a:latin typeface="+mj-ea"/>
              <a:ea typeface="+mj-ea"/>
            </a:endParaRPr>
          </a:p>
        </p:txBody>
      </p:sp>
    </p:spTree>
    <p:extLst>
      <p:ext uri="{BB962C8B-B14F-4D97-AF65-F5344CB8AC3E}">
        <p14:creationId xmlns:p14="http://schemas.microsoft.com/office/powerpoint/2010/main" val="2275476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par>
                          <p:cTn id="14" fill="hold">
                            <p:stCondLst>
                              <p:cond delay="1500"/>
                            </p:stCondLst>
                            <p:childTnLst>
                              <p:par>
                                <p:cTn id="15" presetID="3" presetClass="entr" presetSubtype="1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anim calcmode="lin" valueType="num">
                                      <p:cBhvr>
                                        <p:cTn id="23" dur="2000" fill="hold"/>
                                        <p:tgtEl>
                                          <p:spTgt spid="8"/>
                                        </p:tgtEl>
                                        <p:attrNameLst>
                                          <p:attrName>ppt_w</p:attrName>
                                        </p:attrNameLst>
                                      </p:cBhvr>
                                      <p:tavLst>
                                        <p:tav tm="0" fmla="#ppt_w*sin(2.5*pi*$)">
                                          <p:val>
                                            <p:fltVal val="0"/>
                                          </p:val>
                                        </p:tav>
                                        <p:tav tm="100000">
                                          <p:val>
                                            <p:fltVal val="1"/>
                                          </p:val>
                                        </p:tav>
                                      </p:tavLst>
                                    </p:anim>
                                    <p:anim calcmode="lin" valueType="num">
                                      <p:cBhvr>
                                        <p:cTn id="24"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 calcmode="lin" valueType="num">
                                      <p:cBhvr>
                                        <p:cTn id="31" dur="1000" fill="hold"/>
                                        <p:tgtEl>
                                          <p:spTgt spid="9"/>
                                        </p:tgtEl>
                                        <p:attrNameLst>
                                          <p:attrName>style.rotation</p:attrName>
                                        </p:attrNameLst>
                                      </p:cBhvr>
                                      <p:tavLst>
                                        <p:tav tm="0">
                                          <p:val>
                                            <p:fltVal val="90"/>
                                          </p:val>
                                        </p:tav>
                                        <p:tav tm="100000">
                                          <p:val>
                                            <p:fltVal val="0"/>
                                          </p:val>
                                        </p:tav>
                                      </p:tavLst>
                                    </p:anim>
                                    <p:animEffect transition="in" filter="fade">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拒絕不喜歡的碰觸</a:t>
            </a:r>
          </a:p>
        </p:txBody>
      </p:sp>
      <p:pic>
        <p:nvPicPr>
          <p:cNvPr id="4" name="Picture 4" descr="girl-1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27649" y="1772013"/>
            <a:ext cx="3057075" cy="41659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AutoShape 5"/>
          <p:cNvSpPr>
            <a:spLocks noChangeArrowheads="1"/>
          </p:cNvSpPr>
          <p:nvPr/>
        </p:nvSpPr>
        <p:spPr bwMode="auto">
          <a:xfrm>
            <a:off x="6888088" y="1772817"/>
            <a:ext cx="2881312" cy="1827193"/>
          </a:xfrm>
          <a:prstGeom prst="cloudCallout">
            <a:avLst>
              <a:gd name="adj1" fmla="val -73690"/>
              <a:gd name="adj2" fmla="val 39148"/>
            </a:avLst>
          </a:prstGeom>
          <a:solidFill>
            <a:srgbClr val="FFFFFF"/>
          </a:solidFill>
          <a:ln>
            <a:noFill/>
          </a:ln>
          <a:effectLst>
            <a:outerShdw dist="107763" dir="18900000" algn="ctr" rotWithShape="0">
              <a:srgbClr val="80808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a:spAutoFit/>
          </a:bodyPr>
          <a:lstStyle/>
          <a:p>
            <a:r>
              <a:rPr lang="zh-TW" altLang="en-US" sz="2400" b="1" dirty="0">
                <a:solidFill>
                  <a:srgbClr val="0000FF"/>
                </a:solidFill>
                <a:latin typeface="+mj-ea"/>
                <a:ea typeface="+mj-ea"/>
              </a:rPr>
              <a:t>別擔心，我知道該怎麼做</a:t>
            </a:r>
            <a:r>
              <a:rPr lang="en-US" altLang="zh-TW" sz="2400" b="1" dirty="0">
                <a:solidFill>
                  <a:srgbClr val="0000FF"/>
                </a:solidFill>
                <a:latin typeface="+mj-ea"/>
                <a:ea typeface="+mj-ea"/>
              </a:rPr>
              <a:t>……</a:t>
            </a:r>
            <a:endParaRPr lang="en-US" altLang="zh-TW" sz="2400" b="1" dirty="0">
              <a:latin typeface="+mj-ea"/>
              <a:ea typeface="+mj-ea"/>
            </a:endParaRPr>
          </a:p>
        </p:txBody>
      </p:sp>
    </p:spTree>
    <p:extLst>
      <p:ext uri="{BB962C8B-B14F-4D97-AF65-F5344CB8AC3E}">
        <p14:creationId xmlns:p14="http://schemas.microsoft.com/office/powerpoint/2010/main" val="293327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堅持拒絕說不</a:t>
            </a:r>
          </a:p>
        </p:txBody>
      </p:sp>
      <p:pic>
        <p:nvPicPr>
          <p:cNvPr id="4" name="Picture 8" descr="girl-1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79576" y="1771741"/>
            <a:ext cx="2448272" cy="421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10"/>
          <p:cNvSpPr>
            <a:spLocks noChangeArrowheads="1"/>
          </p:cNvSpPr>
          <p:nvPr/>
        </p:nvSpPr>
        <p:spPr bwMode="auto">
          <a:xfrm rot="21262092">
            <a:off x="6163840" y="1892585"/>
            <a:ext cx="2515008" cy="1506270"/>
          </a:xfrm>
          <a:prstGeom prst="irregularSeal1">
            <a:avLst/>
          </a:prstGeom>
          <a:solidFill>
            <a:srgbClr val="FFFF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4000" dirty="0">
                <a:solidFill>
                  <a:srgbClr val="0000CC"/>
                </a:solidFill>
                <a:latin typeface="+mj-ea"/>
                <a:ea typeface="+mj-ea"/>
              </a:rPr>
              <a:t>不要</a:t>
            </a:r>
          </a:p>
        </p:txBody>
      </p:sp>
      <p:sp>
        <p:nvSpPr>
          <p:cNvPr id="7" name="AutoShape 9"/>
          <p:cNvSpPr>
            <a:spLocks noChangeArrowheads="1"/>
          </p:cNvSpPr>
          <p:nvPr/>
        </p:nvSpPr>
        <p:spPr bwMode="auto">
          <a:xfrm>
            <a:off x="5500615" y="3933057"/>
            <a:ext cx="3098450" cy="1917977"/>
          </a:xfrm>
          <a:prstGeom prst="irregularSeal1">
            <a:avLst/>
          </a:prstGeom>
          <a:solidFill>
            <a:srgbClr val="FF99CC"/>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TW" altLang="en-US" sz="3200" dirty="0">
                <a:solidFill>
                  <a:srgbClr val="800000"/>
                </a:solidFill>
                <a:latin typeface="+mj-ea"/>
                <a:ea typeface="+mj-ea"/>
              </a:rPr>
              <a:t>你想幹什麼</a:t>
            </a:r>
          </a:p>
        </p:txBody>
      </p:sp>
      <p:pic>
        <p:nvPicPr>
          <p:cNvPr id="8" name="Picture 6" descr="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89554">
            <a:off x="8681253" y="5640731"/>
            <a:ext cx="1923932" cy="717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08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離開危險的環境</a:t>
            </a:r>
          </a:p>
        </p:txBody>
      </p:sp>
      <p:pic>
        <p:nvPicPr>
          <p:cNvPr id="4" name="Picture 5" descr="girl-1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27649" y="1773213"/>
            <a:ext cx="2145489" cy="3600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矩形 4"/>
          <p:cNvSpPr/>
          <p:nvPr/>
        </p:nvSpPr>
        <p:spPr>
          <a:xfrm>
            <a:off x="5879976" y="2852937"/>
            <a:ext cx="2880320" cy="1323439"/>
          </a:xfrm>
          <a:prstGeom prst="rect">
            <a:avLst/>
          </a:prstGeom>
        </p:spPr>
        <p:txBody>
          <a:bodyPr wrap="square">
            <a:spAutoFit/>
          </a:bodyPr>
          <a:lstStyle/>
          <a:p>
            <a:r>
              <a:rPr lang="zh-TW" altLang="en-US" sz="4000" b="1" dirty="0">
                <a:solidFill>
                  <a:srgbClr val="0000FF"/>
                </a:solidFill>
                <a:latin typeface="+mj-ea"/>
                <a:ea typeface="+mj-ea"/>
              </a:rPr>
              <a:t>保持冷靜；</a:t>
            </a:r>
            <a:endParaRPr lang="en-US" altLang="zh-TW" sz="4000" b="1" dirty="0">
              <a:solidFill>
                <a:srgbClr val="0000FF"/>
              </a:solidFill>
              <a:latin typeface="+mj-ea"/>
              <a:ea typeface="+mj-ea"/>
            </a:endParaRPr>
          </a:p>
          <a:p>
            <a:r>
              <a:rPr lang="zh-TW" altLang="en-US" sz="4000" b="1" dirty="0">
                <a:solidFill>
                  <a:srgbClr val="0000FF"/>
                </a:solidFill>
                <a:latin typeface="+mj-ea"/>
                <a:ea typeface="+mj-ea"/>
              </a:rPr>
              <a:t>離開現場。</a:t>
            </a:r>
          </a:p>
        </p:txBody>
      </p:sp>
    </p:spTree>
    <p:extLst>
      <p:ext uri="{BB962C8B-B14F-4D97-AF65-F5344CB8AC3E}">
        <p14:creationId xmlns:p14="http://schemas.microsoft.com/office/powerpoint/2010/main" val="825262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尋求別人的幫忙</a:t>
            </a:r>
          </a:p>
        </p:txBody>
      </p:sp>
      <p:pic>
        <p:nvPicPr>
          <p:cNvPr id="4" name="Picture 7" descr="girl-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240464" y="4365626"/>
            <a:ext cx="1081087" cy="15843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8" descr="記者-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7809" y="3525706"/>
            <a:ext cx="1510705" cy="235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9"/>
          <p:cNvSpPr>
            <a:spLocks noChangeArrowheads="1"/>
          </p:cNvSpPr>
          <p:nvPr/>
        </p:nvSpPr>
        <p:spPr bwMode="auto">
          <a:xfrm>
            <a:off x="7535863" y="4005264"/>
            <a:ext cx="2159000" cy="719137"/>
          </a:xfrm>
          <a:prstGeom prst="wedgeRoundRectCallout">
            <a:avLst>
              <a:gd name="adj1" fmla="val -56250"/>
              <a:gd name="adj2" fmla="val 70750"/>
              <a:gd name="adj3" fmla="val 16667"/>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TW" altLang="en-US" sz="2000" b="1" dirty="0">
                <a:latin typeface="+mj-ea"/>
                <a:ea typeface="+mj-ea"/>
              </a:rPr>
              <a:t>老師</a:t>
            </a:r>
            <a:r>
              <a:rPr lang="en-US" altLang="zh-TW" sz="2000" b="1" dirty="0">
                <a:latin typeface="+mj-ea"/>
                <a:ea typeface="+mj-ea"/>
              </a:rPr>
              <a:t>……</a:t>
            </a:r>
          </a:p>
        </p:txBody>
      </p:sp>
      <p:sp>
        <p:nvSpPr>
          <p:cNvPr id="7" name="矩形 6"/>
          <p:cNvSpPr/>
          <p:nvPr/>
        </p:nvSpPr>
        <p:spPr>
          <a:xfrm>
            <a:off x="2203732" y="1743199"/>
            <a:ext cx="4572000" cy="923330"/>
          </a:xfrm>
          <a:prstGeom prst="rect">
            <a:avLst/>
          </a:prstGeom>
        </p:spPr>
        <p:txBody>
          <a:bodyPr>
            <a:spAutoFit/>
          </a:bodyPr>
          <a:lstStyle/>
          <a:p>
            <a:r>
              <a:rPr lang="zh-TW" altLang="en-US" sz="5400" b="1" dirty="0">
                <a:solidFill>
                  <a:srgbClr val="0000FF"/>
                </a:solidFill>
                <a:latin typeface="+mj-ea"/>
                <a:ea typeface="+mj-ea"/>
              </a:rPr>
              <a:t>找人幫忙</a:t>
            </a:r>
          </a:p>
        </p:txBody>
      </p:sp>
    </p:spTree>
    <p:extLst>
      <p:ext uri="{BB962C8B-B14F-4D97-AF65-F5344CB8AC3E}">
        <p14:creationId xmlns:p14="http://schemas.microsoft.com/office/powerpoint/2010/main" val="26930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sz="4400" dirty="0">
                <a:solidFill>
                  <a:schemeClr val="accent1">
                    <a:lumMod val="50000"/>
                  </a:schemeClr>
                </a:solidFill>
                <a:latin typeface="文鼎中黑注音" panose="020B0600000000000000" pitchFamily="34" charset="-120"/>
                <a:ea typeface="文鼎中黑注音" panose="020B0600000000000000" pitchFamily="34" charset="-120"/>
              </a:rPr>
              <a:t>當我覺得他的行為</a:t>
            </a:r>
            <a:br>
              <a:rPr kumimoji="1" lang="en-US" altLang="zh-TW" dirty="0"/>
            </a:br>
            <a:r>
              <a:rPr kumimoji="1" lang="zh-TW" altLang="en-US" dirty="0">
                <a:solidFill>
                  <a:srgbClr val="FF0000"/>
                </a:solidFill>
                <a:latin typeface="文鼎中黑注音" panose="020B0600000000000000" pitchFamily="34" charset="-120"/>
                <a:ea typeface="文鼎中黑注音" panose="020B0600000000000000" pitchFamily="34" charset="-120"/>
              </a:rPr>
              <a:t>怪怪、噁心、不喜歡</a:t>
            </a:r>
          </a:p>
        </p:txBody>
      </p:sp>
      <p:sp>
        <p:nvSpPr>
          <p:cNvPr id="5" name="文字版面配置區 4"/>
          <p:cNvSpPr>
            <a:spLocks noGrp="1"/>
          </p:cNvSpPr>
          <p:nvPr>
            <p:ph type="body" idx="1"/>
          </p:nvPr>
        </p:nvSpPr>
        <p:spPr/>
        <p:txBody>
          <a:bodyPr/>
          <a:lstStyle/>
          <a:p>
            <a:endParaRPr kumimoji="1" lang="zh-TW" altLang="en-US" dirty="0"/>
          </a:p>
        </p:txBody>
      </p:sp>
    </p:spTree>
    <p:extLst>
      <p:ext uri="{BB962C8B-B14F-4D97-AF65-F5344CB8AC3E}">
        <p14:creationId xmlns:p14="http://schemas.microsoft.com/office/powerpoint/2010/main" val="1663566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反擊！反擊！</a:t>
            </a:r>
          </a:p>
        </p:txBody>
      </p:sp>
      <p:sp>
        <p:nvSpPr>
          <p:cNvPr id="3" name="內容版面配置區 2"/>
          <p:cNvSpPr>
            <a:spLocks noGrp="1"/>
          </p:cNvSpPr>
          <p:nvPr>
            <p:ph idx="1"/>
          </p:nvPr>
        </p:nvSpPr>
        <p:spPr/>
        <p:txBody>
          <a:bodyPr/>
          <a:lstStyle/>
          <a:p>
            <a:r>
              <a:rPr lang="zh-TW" altLang="en-US" dirty="0">
                <a:latin typeface="文鼎中黑注音" panose="020B0600000000000000" pitchFamily="34" charset="-120"/>
                <a:ea typeface="文鼎中黑注音" panose="020B0600000000000000" pitchFamily="34" charset="-120"/>
              </a:rPr>
              <a:t>可以</a:t>
            </a:r>
            <a:r>
              <a:rPr lang="zh-TW" altLang="en-US" dirty="0">
                <a:solidFill>
                  <a:srgbClr val="FF0000"/>
                </a:solidFill>
                <a:latin typeface="文鼎中黑注音" panose="020B0600000000000000" pitchFamily="34" charset="-120"/>
                <a:ea typeface="文鼎中黑注音" panose="020B0600000000000000" pitchFamily="34" charset="-120"/>
              </a:rPr>
              <a:t>跑開 </a:t>
            </a:r>
            <a:endParaRPr lang="en-US" altLang="zh-TW" dirty="0">
              <a:solidFill>
                <a:srgbClr val="FF0000"/>
              </a:solidFill>
              <a:latin typeface="文鼎中黑注音" panose="020B0600000000000000" pitchFamily="34" charset="-120"/>
              <a:ea typeface="文鼎中黑注音" panose="020B0600000000000000" pitchFamily="34" charset="-120"/>
            </a:endParaRPr>
          </a:p>
          <a:p>
            <a:r>
              <a:rPr lang="zh-TW" altLang="en-US" dirty="0">
                <a:latin typeface="文鼎中黑注音" panose="020B0600000000000000" pitchFamily="34" charset="-120"/>
                <a:ea typeface="文鼎中黑注音" panose="020B0600000000000000" pitchFamily="34" charset="-120"/>
              </a:rPr>
              <a:t>可以</a:t>
            </a:r>
            <a:r>
              <a:rPr lang="zh-TW" altLang="en-US" dirty="0">
                <a:solidFill>
                  <a:srgbClr val="FF0000"/>
                </a:solidFill>
                <a:latin typeface="文鼎中黑注音" panose="020B0600000000000000" pitchFamily="34" charset="-120"/>
                <a:ea typeface="文鼎中黑注音" panose="020B0600000000000000" pitchFamily="34" charset="-120"/>
              </a:rPr>
              <a:t>大聲呼救</a:t>
            </a:r>
          </a:p>
          <a:p>
            <a:r>
              <a:rPr lang="zh-TW" altLang="en-US" dirty="0">
                <a:latin typeface="文鼎中黑注音" panose="020B0600000000000000" pitchFamily="34" charset="-120"/>
                <a:ea typeface="文鼎中黑注音" panose="020B0600000000000000" pitchFamily="34" charset="-120"/>
              </a:rPr>
              <a:t>可以</a:t>
            </a:r>
            <a:r>
              <a:rPr lang="zh-TW" altLang="en-US" dirty="0">
                <a:solidFill>
                  <a:srgbClr val="FF0000"/>
                </a:solidFill>
                <a:latin typeface="文鼎中黑注音" panose="020B0600000000000000" pitchFamily="34" charset="-120"/>
                <a:ea typeface="文鼎中黑注音" panose="020B0600000000000000" pitchFamily="34" charset="-120"/>
              </a:rPr>
              <a:t>說不要 </a:t>
            </a:r>
          </a:p>
          <a:p>
            <a:r>
              <a:rPr lang="zh-TW" altLang="en-US" dirty="0">
                <a:latin typeface="文鼎中黑注音" panose="020B0600000000000000" pitchFamily="34" charset="-120"/>
                <a:ea typeface="文鼎中黑注音" panose="020B0600000000000000" pitchFamily="34" charset="-120"/>
              </a:rPr>
              <a:t>可以</a:t>
            </a:r>
            <a:r>
              <a:rPr lang="zh-TW" altLang="en-US" dirty="0">
                <a:solidFill>
                  <a:srgbClr val="FF0000"/>
                </a:solidFill>
                <a:latin typeface="文鼎中黑注音" panose="020B0600000000000000" pitchFamily="34" charset="-120"/>
                <a:ea typeface="文鼎中黑注音" panose="020B0600000000000000" pitchFamily="34" charset="-120"/>
              </a:rPr>
              <a:t>告訴信任的大人</a:t>
            </a:r>
            <a:r>
              <a:rPr lang="zh-TW" altLang="en-US" dirty="0">
                <a:latin typeface="文鼎中黑注音" panose="020B0600000000000000" pitchFamily="34" charset="-120"/>
                <a:ea typeface="文鼎中黑注音" panose="020B0600000000000000" pitchFamily="34" charset="-120"/>
              </a:rPr>
              <a:t> </a:t>
            </a:r>
          </a:p>
          <a:p>
            <a:r>
              <a:rPr lang="zh-TW" altLang="en-US" dirty="0">
                <a:latin typeface="文鼎中黑注音" panose="020B0600000000000000" pitchFamily="34" charset="-120"/>
                <a:ea typeface="文鼎中黑注音" panose="020B0600000000000000" pitchFamily="34" charset="-120"/>
              </a:rPr>
              <a:t>可以</a:t>
            </a:r>
            <a:r>
              <a:rPr lang="zh-TW" altLang="en-US" dirty="0">
                <a:solidFill>
                  <a:srgbClr val="FF0000"/>
                </a:solidFill>
                <a:latin typeface="文鼎中黑注音" panose="020B0600000000000000" pitchFamily="34" charset="-120"/>
                <a:ea typeface="文鼎中黑注音" panose="020B0600000000000000" pitchFamily="34" charset="-120"/>
              </a:rPr>
              <a:t>打</a:t>
            </a:r>
            <a:r>
              <a:rPr lang="en-US" altLang="zh-TW" dirty="0">
                <a:solidFill>
                  <a:srgbClr val="FF0000"/>
                </a:solidFill>
                <a:latin typeface="文鼎中黑注音" panose="020B0600000000000000" pitchFamily="34" charset="-120"/>
                <a:ea typeface="文鼎中黑注音" panose="020B0600000000000000" pitchFamily="34" charset="-120"/>
              </a:rPr>
              <a:t> 110</a:t>
            </a:r>
            <a:r>
              <a:rPr lang="zh-TW" altLang="en-US" dirty="0">
                <a:solidFill>
                  <a:srgbClr val="FF0000"/>
                </a:solidFill>
                <a:latin typeface="文鼎中黑注音" panose="020B0600000000000000" pitchFamily="34" charset="-120"/>
                <a:ea typeface="文鼎中黑注音" panose="020B0600000000000000" pitchFamily="34" charset="-120"/>
              </a:rPr>
              <a:t>、</a:t>
            </a:r>
            <a:r>
              <a:rPr lang="en-US" altLang="zh-TW" dirty="0">
                <a:solidFill>
                  <a:srgbClr val="FF0000"/>
                </a:solidFill>
                <a:latin typeface="文鼎中黑注音" panose="020B0600000000000000" pitchFamily="34" charset="-120"/>
                <a:ea typeface="文鼎中黑注音" panose="020B0600000000000000" pitchFamily="34" charset="-120"/>
              </a:rPr>
              <a:t>119</a:t>
            </a:r>
            <a:r>
              <a:rPr lang="zh-TW" altLang="en-US" dirty="0">
                <a:solidFill>
                  <a:srgbClr val="FF0000"/>
                </a:solidFill>
                <a:latin typeface="文鼎中黑注音" panose="020B0600000000000000" pitchFamily="34" charset="-120"/>
                <a:ea typeface="文鼎中黑注音" panose="020B0600000000000000" pitchFamily="34" charset="-120"/>
              </a:rPr>
              <a:t>、</a:t>
            </a:r>
            <a:r>
              <a:rPr lang="en-US" altLang="zh-TW" dirty="0">
                <a:solidFill>
                  <a:srgbClr val="FF0000"/>
                </a:solidFill>
                <a:latin typeface="文鼎中黑注音" panose="020B0600000000000000" pitchFamily="34" charset="-120"/>
                <a:ea typeface="文鼎中黑注音" panose="020B0600000000000000" pitchFamily="34" charset="-120"/>
              </a:rPr>
              <a:t>113</a:t>
            </a:r>
            <a:endParaRPr lang="zh-TW" altLang="en-US" dirty="0">
              <a:solidFill>
                <a:srgbClr val="FF0000"/>
              </a:solidFill>
              <a:latin typeface="文鼎中黑注音" panose="020B0600000000000000" pitchFamily="34" charset="-120"/>
              <a:ea typeface="文鼎中黑注音" panose="020B0600000000000000" pitchFamily="34" charset="-120"/>
            </a:endParaRPr>
          </a:p>
        </p:txBody>
      </p:sp>
    </p:spTree>
    <p:extLst>
      <p:ext uri="{BB962C8B-B14F-4D97-AF65-F5344CB8AC3E}">
        <p14:creationId xmlns:p14="http://schemas.microsoft.com/office/powerpoint/2010/main" val="212342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怎麼跟大人說</a:t>
            </a:r>
          </a:p>
        </p:txBody>
      </p:sp>
      <p:sp>
        <p:nvSpPr>
          <p:cNvPr id="3" name="內容版面配置區 2"/>
          <p:cNvSpPr>
            <a:spLocks noGrp="1"/>
          </p:cNvSpPr>
          <p:nvPr>
            <p:ph idx="1"/>
          </p:nvPr>
        </p:nvSpPr>
        <p:spPr/>
        <p:txBody>
          <a:bodyPr/>
          <a:lstStyle/>
          <a:p>
            <a:r>
              <a:rPr kumimoji="1" lang="zh-TW" altLang="en-US" dirty="0">
                <a:latin typeface="文鼎中黑注音" panose="020B0600000000000000" pitchFamily="34" charset="-120"/>
                <a:ea typeface="文鼎中黑注音" panose="020B0600000000000000" pitchFamily="34" charset="-120"/>
              </a:rPr>
              <a:t>深呼吸、慢慢說</a:t>
            </a:r>
            <a:endParaRPr kumimoji="1" lang="en-US" altLang="zh-TW" dirty="0">
              <a:latin typeface="文鼎中黑注音" panose="020B0600000000000000" pitchFamily="34" charset="-120"/>
              <a:ea typeface="文鼎中黑注音" panose="020B0600000000000000" pitchFamily="34" charset="-120"/>
            </a:endParaRPr>
          </a:p>
          <a:p>
            <a:endParaRPr kumimoji="1" lang="en-US" altLang="zh-TW" dirty="0">
              <a:latin typeface="文鼎中黑注音" panose="020B0600000000000000" pitchFamily="34" charset="-120"/>
              <a:ea typeface="文鼎中黑注音" panose="020B0600000000000000" pitchFamily="34" charset="-120"/>
            </a:endParaRPr>
          </a:p>
          <a:p>
            <a:r>
              <a:rPr kumimoji="1" lang="zh-TW" altLang="en-US" dirty="0">
                <a:latin typeface="文鼎中黑注音" panose="020B0600000000000000" pitchFamily="34" charset="-120"/>
                <a:ea typeface="文鼎中黑注音" panose="020B0600000000000000" pitchFamily="34" charset="-120"/>
              </a:rPr>
              <a:t>說清楚事情經過</a:t>
            </a:r>
            <a:endParaRPr kumimoji="1" lang="en-US" altLang="zh-TW" dirty="0">
              <a:latin typeface="文鼎中黑注音" panose="020B0600000000000000" pitchFamily="34" charset="-120"/>
              <a:ea typeface="文鼎中黑注音" panose="020B0600000000000000" pitchFamily="34" charset="-120"/>
            </a:endParaRPr>
          </a:p>
          <a:p>
            <a:endParaRPr kumimoji="1" lang="en-US" altLang="zh-TW" dirty="0">
              <a:latin typeface="文鼎中黑注音" panose="020B0600000000000000" pitchFamily="34" charset="-120"/>
              <a:ea typeface="文鼎中黑注音" panose="020B0600000000000000" pitchFamily="34" charset="-120"/>
            </a:endParaRPr>
          </a:p>
          <a:p>
            <a:r>
              <a:rPr kumimoji="1" lang="zh-TW" altLang="en-US" dirty="0">
                <a:latin typeface="文鼎中黑注音" panose="020B0600000000000000" pitchFamily="34" charset="-120"/>
                <a:ea typeface="文鼎中黑注音" panose="020B0600000000000000" pitchFamily="34" charset="-120"/>
              </a:rPr>
              <a:t>跟不只一個大人說</a:t>
            </a:r>
          </a:p>
        </p:txBody>
      </p:sp>
    </p:spTree>
    <p:extLst>
      <p:ext uri="{BB962C8B-B14F-4D97-AF65-F5344CB8AC3E}">
        <p14:creationId xmlns:p14="http://schemas.microsoft.com/office/powerpoint/2010/main" val="62894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保護自己</a:t>
            </a:r>
          </a:p>
        </p:txBody>
      </p:sp>
      <p:sp>
        <p:nvSpPr>
          <p:cNvPr id="3" name="內容版面配置區 2"/>
          <p:cNvSpPr>
            <a:spLocks noGrp="1"/>
          </p:cNvSpPr>
          <p:nvPr>
            <p:ph idx="1"/>
          </p:nvPr>
        </p:nvSpPr>
        <p:spPr/>
        <p:txBody>
          <a:bodyPr>
            <a:normAutofit/>
          </a:bodyPr>
          <a:lstStyle/>
          <a:p>
            <a:pPr marL="566928" indent="-457200"/>
            <a:r>
              <a:rPr lang="zh-TW" altLang="zh-TW" dirty="0">
                <a:solidFill>
                  <a:schemeClr val="bg2">
                    <a:lumMod val="25000"/>
                  </a:schemeClr>
                </a:solidFill>
                <a:latin typeface="文鼎中黑注音" panose="020B0600000000000000" pitchFamily="34" charset="-120"/>
                <a:ea typeface="文鼎中黑注音" panose="020B0600000000000000" pitchFamily="34" charset="-120"/>
              </a:rPr>
              <a:t>我的身體是我自己的，我有權利讓它安全、健康。</a:t>
            </a:r>
          </a:p>
          <a:p>
            <a:pPr marL="566928" indent="-457200"/>
            <a:r>
              <a:rPr lang="zh-TW" altLang="zh-TW" dirty="0">
                <a:solidFill>
                  <a:schemeClr val="bg2">
                    <a:lumMod val="25000"/>
                  </a:schemeClr>
                </a:solidFill>
                <a:latin typeface="文鼎中黑注音" panose="020B0600000000000000" pitchFamily="34" charset="-120"/>
                <a:ea typeface="文鼎中黑注音" panose="020B0600000000000000" pitchFamily="34" charset="-120"/>
              </a:rPr>
              <a:t>當我不喜歡別人碰觸我的身體時，</a:t>
            </a:r>
            <a:r>
              <a:rPr lang="zh-TW" altLang="en-US" dirty="0">
                <a:solidFill>
                  <a:schemeClr val="bg2">
                    <a:lumMod val="25000"/>
                  </a:schemeClr>
                </a:solidFill>
                <a:latin typeface="文鼎中黑注音" panose="020B0600000000000000" pitchFamily="34" charset="-120"/>
                <a:ea typeface="文鼎中黑注音" panose="020B0600000000000000" pitchFamily="34" charset="-120"/>
              </a:rPr>
              <a:t>不管是身體的哪個區域，我們都可以拒絕被碰觸</a:t>
            </a:r>
            <a:r>
              <a:rPr lang="zh-TW" altLang="zh-TW" dirty="0">
                <a:solidFill>
                  <a:schemeClr val="bg2">
                    <a:lumMod val="25000"/>
                  </a:schemeClr>
                </a:solidFill>
                <a:latin typeface="文鼎中黑注音" panose="020B0600000000000000" pitchFamily="34" charset="-120"/>
                <a:ea typeface="文鼎中黑注音" panose="020B0600000000000000" pitchFamily="34" charset="-120"/>
              </a:rPr>
              <a:t>我</a:t>
            </a:r>
            <a:r>
              <a:rPr lang="zh-TW" altLang="en-US" dirty="0">
                <a:solidFill>
                  <a:schemeClr val="bg2">
                    <a:lumMod val="25000"/>
                  </a:schemeClr>
                </a:solidFill>
                <a:latin typeface="文鼎中黑注音" panose="020B0600000000000000" pitchFamily="34" charset="-120"/>
                <a:ea typeface="文鼎中黑注音" panose="020B0600000000000000" pitchFamily="34" charset="-120"/>
              </a:rPr>
              <a:t>們</a:t>
            </a:r>
            <a:r>
              <a:rPr lang="zh-TW" altLang="zh-TW" dirty="0">
                <a:solidFill>
                  <a:schemeClr val="bg2">
                    <a:lumMod val="25000"/>
                  </a:schemeClr>
                </a:solidFill>
                <a:latin typeface="文鼎中黑注音" panose="020B0600000000000000" pitchFamily="34" charset="-120"/>
                <a:ea typeface="文鼎中黑注音" panose="020B0600000000000000" pitchFamily="34" charset="-120"/>
              </a:rPr>
              <a:t>有權利告訴他「停止，我不喜歡。」</a:t>
            </a:r>
          </a:p>
          <a:p>
            <a:pPr marL="566928" indent="-457200"/>
            <a:r>
              <a:rPr lang="zh-TW" altLang="zh-TW" dirty="0">
                <a:solidFill>
                  <a:schemeClr val="bg2">
                    <a:lumMod val="25000"/>
                  </a:schemeClr>
                </a:solidFill>
                <a:latin typeface="文鼎中黑注音" panose="020B0600000000000000" pitchFamily="34" charset="-120"/>
                <a:ea typeface="文鼎中黑注音" panose="020B0600000000000000" pitchFamily="34" charset="-120"/>
              </a:rPr>
              <a:t>當大人要我做怪怪的事時，我有權利拒絕他，這並不代表我不乖。</a:t>
            </a:r>
            <a:endParaRPr lang="en-US" altLang="zh-TW" dirty="0">
              <a:solidFill>
                <a:schemeClr val="bg2">
                  <a:lumMod val="25000"/>
                </a:schemeClr>
              </a:solidFill>
              <a:latin typeface="文鼎中黑注音" panose="020B0600000000000000" pitchFamily="34" charset="-120"/>
              <a:ea typeface="文鼎中黑注音" panose="020B0600000000000000" pitchFamily="34" charset="-120"/>
            </a:endParaRPr>
          </a:p>
          <a:p>
            <a:pPr marL="566928" indent="-457200"/>
            <a:r>
              <a:rPr lang="zh-TW" altLang="zh-TW" dirty="0">
                <a:solidFill>
                  <a:schemeClr val="bg2">
                    <a:lumMod val="25000"/>
                  </a:schemeClr>
                </a:solidFill>
                <a:latin typeface="文鼎中黑注音" panose="020B0600000000000000" pitchFamily="34" charset="-120"/>
                <a:ea typeface="文鼎中黑注音" panose="020B0600000000000000" pitchFamily="34" charset="-120"/>
              </a:rPr>
              <a:t>我要好好學習自我保護的方法，讓自己更安全、健康。</a:t>
            </a:r>
            <a:endParaRPr lang="en-US" altLang="zh-TW" dirty="0">
              <a:solidFill>
                <a:schemeClr val="bg2">
                  <a:lumMod val="25000"/>
                </a:schemeClr>
              </a:solidFill>
              <a:latin typeface="文鼎中黑注音" panose="020B0600000000000000" pitchFamily="34" charset="-120"/>
              <a:ea typeface="文鼎中黑注音" panose="020B0600000000000000" pitchFamily="34" charset="-120"/>
            </a:endParaRPr>
          </a:p>
          <a:p>
            <a:pPr marL="109728" indent="0">
              <a:buNone/>
            </a:pPr>
            <a:endParaRPr lang="en-US" altLang="zh-TW" b="1" dirty="0">
              <a:solidFill>
                <a:schemeClr val="bg2">
                  <a:lumMod val="25000"/>
                </a:schemeClr>
              </a:solidFill>
              <a:latin typeface="+mj-ea"/>
            </a:endParaRPr>
          </a:p>
          <a:p>
            <a:pPr marL="109728" indent="0">
              <a:buNone/>
            </a:pPr>
            <a:endParaRPr lang="en-US" altLang="zh-TW" b="1" dirty="0">
              <a:solidFill>
                <a:schemeClr val="bg2">
                  <a:lumMod val="25000"/>
                </a:schemeClr>
              </a:solidFill>
              <a:latin typeface="+mj-ea"/>
            </a:endParaRPr>
          </a:p>
          <a:p>
            <a:endParaRPr lang="en-US" altLang="zh-TW" dirty="0">
              <a:solidFill>
                <a:schemeClr val="bg2">
                  <a:lumMod val="25000"/>
                </a:schemeClr>
              </a:solidFill>
              <a:latin typeface="+mj-ea"/>
              <a:ea typeface="+mj-ea"/>
            </a:endParaRPr>
          </a:p>
        </p:txBody>
      </p:sp>
    </p:spTree>
    <p:extLst>
      <p:ext uri="{BB962C8B-B14F-4D97-AF65-F5344CB8AC3E}">
        <p14:creationId xmlns:p14="http://schemas.microsoft.com/office/powerpoint/2010/main" val="3948394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考考你</a:t>
            </a:r>
          </a:p>
        </p:txBody>
      </p:sp>
      <p:sp>
        <p:nvSpPr>
          <p:cNvPr id="3" name="內容版面配置區 2"/>
          <p:cNvSpPr>
            <a:spLocks noGrp="1"/>
          </p:cNvSpPr>
          <p:nvPr>
            <p:ph idx="1"/>
          </p:nvPr>
        </p:nvSpPr>
        <p:spPr/>
        <p:txBody>
          <a:bodyPr>
            <a:normAutofit/>
          </a:bodyPr>
          <a:lstStyle/>
          <a:p>
            <a:r>
              <a:rPr lang="zh-TW" altLang="en-US" b="1" dirty="0">
                <a:solidFill>
                  <a:schemeClr val="bg2">
                    <a:lumMod val="25000"/>
                  </a:schemeClr>
                </a:solidFill>
                <a:latin typeface="文鼎中黑注音" panose="020B0600000000000000" pitchFamily="34" charset="-120"/>
                <a:ea typeface="文鼎中黑注音" panose="020B0600000000000000" pitchFamily="34" charset="-120"/>
              </a:rPr>
              <a:t>人很好的老師跟我說要帶我去秘密基地，不能跟別人說喔，你會怎麼做？</a:t>
            </a:r>
            <a:endParaRPr lang="en-US" altLang="zh-TW" b="1" dirty="0">
              <a:solidFill>
                <a:schemeClr val="bg2">
                  <a:lumMod val="25000"/>
                </a:schemeClr>
              </a:solidFill>
              <a:latin typeface="文鼎中黑注音" panose="020B0600000000000000" pitchFamily="34" charset="-120"/>
              <a:ea typeface="文鼎中黑注音" panose="020B0600000000000000" pitchFamily="34" charset="-120"/>
            </a:endParaRPr>
          </a:p>
          <a:p>
            <a:endParaRPr lang="en-US" altLang="zh-TW" b="1" dirty="0">
              <a:solidFill>
                <a:schemeClr val="bg2">
                  <a:lumMod val="25000"/>
                </a:schemeClr>
              </a:solidFill>
              <a:latin typeface="文鼎中黑注音" panose="020B0600000000000000" pitchFamily="34" charset="-120"/>
              <a:ea typeface="文鼎中黑注音" panose="020B0600000000000000" pitchFamily="34" charset="-120"/>
            </a:endParaRPr>
          </a:p>
          <a:p>
            <a:r>
              <a:rPr lang="zh-TW" altLang="en-US" b="1" dirty="0">
                <a:solidFill>
                  <a:schemeClr val="bg2">
                    <a:lumMod val="25000"/>
                  </a:schemeClr>
                </a:solidFill>
                <a:latin typeface="文鼎中黑注音" panose="020B0600000000000000" pitchFamily="34" charset="-120"/>
                <a:ea typeface="文鼎中黑注音" panose="020B0600000000000000" pitchFamily="34" charset="-120"/>
              </a:rPr>
              <a:t>今天小飛下去倒垃圾的時候，隔壁鄰居李叔叔邊稱讚小飛很乖，會幫忙做家事，邊摸小飛的頭，但是小飛很不喜歡被摸頭，請問他可以怎麼做？</a:t>
            </a:r>
            <a:endParaRPr lang="en-US" altLang="zh-TW" b="1" dirty="0">
              <a:solidFill>
                <a:schemeClr val="bg2">
                  <a:lumMod val="25000"/>
                </a:schemeClr>
              </a:solidFill>
              <a:latin typeface="文鼎中黑注音" panose="020B0600000000000000" pitchFamily="34" charset="-120"/>
              <a:ea typeface="文鼎中黑注音" panose="020B0600000000000000" pitchFamily="34" charset="-120"/>
            </a:endParaRPr>
          </a:p>
          <a:p>
            <a:pPr marL="0" indent="0">
              <a:buNone/>
            </a:pPr>
            <a:endParaRPr lang="en-US" altLang="zh-TW" b="1" dirty="0">
              <a:solidFill>
                <a:schemeClr val="bg2">
                  <a:lumMod val="25000"/>
                </a:schemeClr>
              </a:solidFill>
              <a:latin typeface="+mj-ea"/>
              <a:ea typeface="+mj-ea"/>
            </a:endParaRPr>
          </a:p>
          <a:p>
            <a:pPr marL="0" indent="0">
              <a:buNone/>
            </a:pPr>
            <a:endParaRPr lang="en-US" altLang="zh-TW" b="1" dirty="0">
              <a:solidFill>
                <a:schemeClr val="bg2">
                  <a:lumMod val="25000"/>
                </a:schemeClr>
              </a:solidFill>
              <a:latin typeface="+mj-ea"/>
              <a:ea typeface="+mj-ea"/>
            </a:endParaRPr>
          </a:p>
        </p:txBody>
      </p:sp>
    </p:spTree>
    <p:extLst>
      <p:ext uri="{BB962C8B-B14F-4D97-AF65-F5344CB8AC3E}">
        <p14:creationId xmlns:p14="http://schemas.microsoft.com/office/powerpoint/2010/main" val="118463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D69DEE57-F124-473C-B41A-2CBA06EB00DA}"/>
              </a:ext>
            </a:extLst>
          </p:cNvPr>
          <p:cNvSpPr>
            <a:spLocks noGrp="1"/>
          </p:cNvSpPr>
          <p:nvPr>
            <p:ph type="title"/>
          </p:nvPr>
        </p:nvSpPr>
        <p:spPr/>
        <p:txBody>
          <a:bodyPr>
            <a:normAutofit/>
          </a:bodyPr>
          <a:lstStyle/>
          <a:p>
            <a:pPr algn="ctr"/>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同理心</a:t>
            </a:r>
          </a:p>
        </p:txBody>
      </p:sp>
      <p:sp>
        <p:nvSpPr>
          <p:cNvPr id="5" name="文字版面配置區 4">
            <a:extLst>
              <a:ext uri="{FF2B5EF4-FFF2-40B4-BE49-F238E27FC236}">
                <a16:creationId xmlns:a16="http://schemas.microsoft.com/office/drawing/2014/main" id="{2596D044-169F-49F9-80C5-D3BE523E5B61}"/>
              </a:ext>
            </a:extLst>
          </p:cNvPr>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688031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86173" y="675091"/>
            <a:ext cx="10515600" cy="1325563"/>
          </a:xfrm>
        </p:spPr>
        <p:txBody>
          <a:bodyPr>
            <a:no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同理心影片</a:t>
            </a:r>
          </a:p>
        </p:txBody>
      </p:sp>
      <p:sp>
        <p:nvSpPr>
          <p:cNvPr id="3" name="內容版面配置區 2"/>
          <p:cNvSpPr>
            <a:spLocks noGrp="1"/>
          </p:cNvSpPr>
          <p:nvPr>
            <p:ph idx="1"/>
          </p:nvPr>
        </p:nvSpPr>
        <p:spPr>
          <a:xfrm>
            <a:off x="977685" y="2076894"/>
            <a:ext cx="10515600" cy="4351338"/>
          </a:xfrm>
        </p:spPr>
        <p:txBody>
          <a:bodyPr/>
          <a:lstStyle/>
          <a:p>
            <a:pPr marL="0" indent="0">
              <a:buNone/>
            </a:pPr>
            <a:r>
              <a:rPr lang="zh-TW" altLang="en-US" sz="8800" b="1" dirty="0">
                <a:solidFill>
                  <a:schemeClr val="accent6">
                    <a:lumMod val="50000"/>
                  </a:schemeClr>
                </a:solidFill>
                <a:latin typeface="文鼎標楷注音" panose="020B0602010101010101" pitchFamily="34" charset="-120"/>
                <a:ea typeface="文鼎標楷注音" panose="020B0602010101010101" pitchFamily="34" charset="-120"/>
                <a:hlinkClick r:id="rId3" action="ppaction://hlinkfile"/>
              </a:rPr>
              <a:t>影片</a:t>
            </a:r>
            <a:endParaRPr lang="zh-TW" altLang="en-US" sz="8800" b="1" dirty="0">
              <a:solidFill>
                <a:schemeClr val="accent6">
                  <a:lumMod val="50000"/>
                </a:schemeClr>
              </a:solidFill>
              <a:latin typeface="文鼎標楷注音" panose="020B0602010101010101" pitchFamily="34" charset="-120"/>
              <a:ea typeface="文鼎標楷注音" panose="020B0602010101010101" pitchFamily="34" charset="-120"/>
            </a:endParaRPr>
          </a:p>
        </p:txBody>
      </p:sp>
    </p:spTree>
    <p:extLst>
      <p:ext uri="{BB962C8B-B14F-4D97-AF65-F5344CB8AC3E}">
        <p14:creationId xmlns:p14="http://schemas.microsoft.com/office/powerpoint/2010/main" val="3159319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86173" y="675091"/>
            <a:ext cx="10515600" cy="1325563"/>
          </a:xfrm>
        </p:spPr>
        <p:txBody>
          <a:bodyPr>
            <a:no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考考你</a:t>
            </a:r>
          </a:p>
        </p:txBody>
      </p:sp>
      <p:sp>
        <p:nvSpPr>
          <p:cNvPr id="3" name="內容版面配置區 2"/>
          <p:cNvSpPr>
            <a:spLocks noGrp="1"/>
          </p:cNvSpPr>
          <p:nvPr>
            <p:ph idx="1"/>
          </p:nvPr>
        </p:nvSpPr>
        <p:spPr>
          <a:xfrm>
            <a:off x="977685" y="1893776"/>
            <a:ext cx="10515600" cy="4875159"/>
          </a:xfrm>
        </p:spPr>
        <p:txBody>
          <a:bodyPr>
            <a:normAutofit/>
          </a:bodyPr>
          <a:lstStyle/>
          <a:p>
            <a:r>
              <a:rPr lang="zh-TW" altLang="en-US" sz="3200" dirty="0">
                <a:latin typeface="文鼎中黑注音" panose="020B0600000000000000" pitchFamily="34" charset="-120"/>
                <a:ea typeface="文鼎中黑注音" panose="020B0600000000000000" pitchFamily="34" charset="-120"/>
              </a:rPr>
              <a:t>影片中的小男孩對同學做了什麼事？同學的感受是？</a:t>
            </a:r>
            <a:endParaRPr lang="en-US" altLang="zh-TW" sz="3200" dirty="0">
              <a:latin typeface="文鼎中黑注音" panose="020B0600000000000000" pitchFamily="34" charset="-120"/>
              <a:ea typeface="文鼎中黑注音" panose="020B0600000000000000" pitchFamily="34" charset="-120"/>
            </a:endParaRPr>
          </a:p>
          <a:p>
            <a:r>
              <a:rPr lang="zh-TW" altLang="en-US" sz="3200" dirty="0">
                <a:latin typeface="文鼎中黑注音" panose="020B0600000000000000" pitchFamily="34" charset="-120"/>
                <a:ea typeface="文鼎中黑注音" panose="020B0600000000000000" pitchFamily="34" charset="-120"/>
              </a:rPr>
              <a:t>當男孩子發現這個物品被拿走時，他的心情如何？</a:t>
            </a:r>
          </a:p>
          <a:p>
            <a:r>
              <a:rPr lang="zh-TW" altLang="en-US" sz="3200" dirty="0">
                <a:latin typeface="文鼎中黑注音" panose="020B0600000000000000" pitchFamily="34" charset="-120"/>
                <a:ea typeface="文鼎中黑注音" panose="020B0600000000000000" pitchFamily="34" charset="-120"/>
              </a:rPr>
              <a:t>當男孩子退回這些物品給同學時，同學給男孩子什麼回應？</a:t>
            </a:r>
          </a:p>
          <a:p>
            <a:r>
              <a:rPr lang="zh-TW" altLang="en-US" sz="3200" dirty="0">
                <a:latin typeface="文鼎中黑注音" panose="020B0600000000000000" pitchFamily="34" charset="-120"/>
                <a:ea typeface="文鼎中黑注音" panose="020B0600000000000000" pitchFamily="34" charset="-120"/>
              </a:rPr>
              <a:t>當男孩子拿回自己的物品時，他的心情如何？</a:t>
            </a:r>
          </a:p>
          <a:p>
            <a:r>
              <a:rPr lang="zh-TW" altLang="en-US" sz="3200" dirty="0">
                <a:latin typeface="文鼎中黑注音" panose="020B0600000000000000" pitchFamily="34" charset="-120"/>
                <a:ea typeface="文鼎中黑注音" panose="020B0600000000000000" pitchFamily="34" charset="-120"/>
              </a:rPr>
              <a:t>他的同學又對男孩子怎樣做？</a:t>
            </a:r>
          </a:p>
        </p:txBody>
      </p:sp>
    </p:spTree>
    <p:extLst>
      <p:ext uri="{BB962C8B-B14F-4D97-AF65-F5344CB8AC3E}">
        <p14:creationId xmlns:p14="http://schemas.microsoft.com/office/powerpoint/2010/main" val="4094386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同理心</a:t>
            </a:r>
          </a:p>
        </p:txBody>
      </p:sp>
      <p:sp>
        <p:nvSpPr>
          <p:cNvPr id="3" name="內容版面配置區 2"/>
          <p:cNvSpPr>
            <a:spLocks noGrp="1"/>
          </p:cNvSpPr>
          <p:nvPr>
            <p:ph idx="1"/>
          </p:nvPr>
        </p:nvSpPr>
        <p:spPr/>
        <p:txBody>
          <a:bodyPr>
            <a:normAutofit/>
          </a:bodyPr>
          <a:lstStyle/>
          <a:p>
            <a:r>
              <a:rPr lang="zh-TW" altLang="en-US" sz="3200" dirty="0">
                <a:latin typeface="文鼎中黑注音" panose="020B0600000000000000" pitchFamily="34" charset="-120"/>
                <a:ea typeface="文鼎中黑注音" panose="020B0600000000000000" pitchFamily="34" charset="-120"/>
              </a:rPr>
              <a:t>想想同樣的事情發生在你身上你會有什麼感覺</a:t>
            </a:r>
            <a:endParaRPr lang="en-US" altLang="zh-TW" sz="3200" dirty="0">
              <a:latin typeface="文鼎中黑注音" panose="020B0600000000000000" pitchFamily="34" charset="-120"/>
              <a:ea typeface="文鼎中黑注音" panose="020B0600000000000000" pitchFamily="34" charset="-120"/>
            </a:endParaRPr>
          </a:p>
          <a:p>
            <a:r>
              <a:rPr lang="zh-TW" altLang="en-US" sz="3200" dirty="0">
                <a:latin typeface="文鼎中黑注音" panose="020B0600000000000000" pitchFamily="34" charset="-120"/>
                <a:ea typeface="文鼎中黑注音" panose="020B0600000000000000" pitchFamily="34" charset="-120"/>
              </a:rPr>
              <a:t>你希望別人怎麼對你你就怎樣對待別人，你不希望別人怎麼對你你就不要這樣對別人</a:t>
            </a:r>
            <a:endParaRPr lang="en-US" altLang="zh-TW" sz="3200" dirty="0">
              <a:latin typeface="文鼎中黑注音" panose="020B0600000000000000" pitchFamily="34" charset="-120"/>
              <a:ea typeface="文鼎中黑注音" panose="020B0600000000000000" pitchFamily="34" charset="-120"/>
            </a:endParaRPr>
          </a:p>
          <a:p>
            <a:r>
              <a:rPr lang="zh-TW" altLang="en-US" sz="3200" dirty="0">
                <a:latin typeface="文鼎中黑注音" panose="020B0600000000000000" pitchFamily="34" charset="-120"/>
                <a:ea typeface="文鼎中黑注音" panose="020B0600000000000000" pitchFamily="34" charset="-120"/>
              </a:rPr>
              <a:t>互相尊重、包容、接納</a:t>
            </a:r>
            <a:endParaRPr lang="en-US" altLang="zh-TW" sz="3200" dirty="0">
              <a:latin typeface="文鼎中黑注音" panose="020B0600000000000000" pitchFamily="34" charset="-120"/>
              <a:ea typeface="文鼎中黑注音" panose="020B0600000000000000" pitchFamily="34" charset="-120"/>
            </a:endParaRPr>
          </a:p>
        </p:txBody>
      </p:sp>
    </p:spTree>
    <p:extLst>
      <p:ext uri="{BB962C8B-B14F-4D97-AF65-F5344CB8AC3E}">
        <p14:creationId xmlns:p14="http://schemas.microsoft.com/office/powerpoint/2010/main" val="21387573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我與他人</a:t>
            </a:r>
          </a:p>
        </p:txBody>
      </p:sp>
      <p:sp>
        <p:nvSpPr>
          <p:cNvPr id="3" name="內容版面配置區 2"/>
          <p:cNvSpPr>
            <a:spLocks noGrp="1"/>
          </p:cNvSpPr>
          <p:nvPr>
            <p:ph idx="1"/>
          </p:nvPr>
        </p:nvSpPr>
        <p:spPr/>
        <p:txBody>
          <a:bodyPr>
            <a:normAutofit/>
          </a:bodyPr>
          <a:lstStyle/>
          <a:p>
            <a:r>
              <a:rPr lang="zh-TW" altLang="en-US" sz="3200" dirty="0">
                <a:latin typeface="文鼎中黑注音" panose="020B0600000000000000" pitchFamily="34" charset="-120"/>
                <a:ea typeface="文鼎中黑注音" panose="020B0600000000000000" pitchFamily="34" charset="-120"/>
              </a:rPr>
              <a:t>保有正向的、適當的相處方式</a:t>
            </a:r>
            <a:endParaRPr lang="en-US" altLang="zh-TW" sz="3200" dirty="0">
              <a:latin typeface="文鼎中黑注音" panose="020B0600000000000000" pitchFamily="34" charset="-120"/>
              <a:ea typeface="文鼎中黑注音" panose="020B0600000000000000" pitchFamily="34" charset="-120"/>
            </a:endParaRPr>
          </a:p>
          <a:p>
            <a:r>
              <a:rPr lang="zh-TW" altLang="en-US" sz="3200" dirty="0">
                <a:latin typeface="文鼎中黑注音" panose="020B0600000000000000" pitchFamily="34" charset="-120"/>
                <a:ea typeface="文鼎中黑注音" panose="020B0600000000000000" pitchFamily="34" charset="-120"/>
              </a:rPr>
              <a:t>例如：互相尊重、公平對待、主動關心他人、解決問體時以正向非暴力的方式解決</a:t>
            </a:r>
            <a:r>
              <a:rPr lang="en-US" altLang="zh-TW" sz="3200" dirty="0">
                <a:latin typeface="文鼎中黑注音" panose="020B0600000000000000" pitchFamily="34" charset="-120"/>
                <a:ea typeface="文鼎中黑注音" panose="020B0600000000000000" pitchFamily="34" charset="-120"/>
              </a:rPr>
              <a:t>…</a:t>
            </a:r>
          </a:p>
          <a:p>
            <a:r>
              <a:rPr lang="zh-TW" altLang="en-US" sz="3200" dirty="0">
                <a:latin typeface="文鼎中黑注音" panose="020B0600000000000000" pitchFamily="34" charset="-120"/>
                <a:ea typeface="文鼎中黑注音" panose="020B0600000000000000" pitchFamily="34" charset="-120"/>
              </a:rPr>
              <a:t>不當口出惡言的人、欺負別人的人</a:t>
            </a:r>
            <a:endParaRPr lang="en-US" altLang="zh-TW" sz="3200" dirty="0">
              <a:latin typeface="文鼎中黑注音" panose="020B0600000000000000" pitchFamily="34" charset="-120"/>
              <a:ea typeface="文鼎中黑注音" panose="020B0600000000000000" pitchFamily="34" charset="-120"/>
            </a:endParaRPr>
          </a:p>
          <a:p>
            <a:r>
              <a:rPr lang="zh-TW" altLang="en-US" sz="3200" dirty="0">
                <a:latin typeface="文鼎中黑注音" panose="020B0600000000000000" pitchFamily="34" charset="-120"/>
                <a:ea typeface="文鼎中黑注音" panose="020B0600000000000000" pitchFamily="34" charset="-120"/>
              </a:rPr>
              <a:t>每個人都有自己的優點、特色</a:t>
            </a:r>
            <a:endParaRPr lang="en-US" altLang="zh-TW" sz="3200" dirty="0">
              <a:latin typeface="文鼎中黑注音" panose="020B0600000000000000" pitchFamily="34" charset="-120"/>
              <a:ea typeface="文鼎中黑注音" panose="020B0600000000000000" pitchFamily="34" charset="-120"/>
            </a:endParaRPr>
          </a:p>
        </p:txBody>
      </p:sp>
    </p:spTree>
    <p:extLst>
      <p:ext uri="{BB962C8B-B14F-4D97-AF65-F5344CB8AC3E}">
        <p14:creationId xmlns:p14="http://schemas.microsoft.com/office/powerpoint/2010/main" val="3317790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B0EE922-EE9F-46A5-9D79-C6598086EE59}"/>
              </a:ext>
            </a:extLst>
          </p:cNvPr>
          <p:cNvSpPr>
            <a:spLocks noGrp="1"/>
          </p:cNvSpPr>
          <p:nvPr>
            <p:ph type="title"/>
          </p:nvPr>
        </p:nvSpPr>
        <p:spPr/>
        <p:txBody>
          <a:bodyPr/>
          <a:lstStyle/>
          <a:p>
            <a:r>
              <a:rPr lang="zh-TW" altLang="en-US" dirty="0">
                <a:solidFill>
                  <a:schemeClr val="accent1">
                    <a:lumMod val="50000"/>
                  </a:schemeClr>
                </a:solidFill>
                <a:latin typeface="文鼎中黑注音" panose="020B0600000000000000" pitchFamily="34" charset="-120"/>
                <a:ea typeface="文鼎中黑注音" panose="020B0600000000000000" pitchFamily="34" charset="-120"/>
              </a:rPr>
              <a:t>考考你</a:t>
            </a:r>
          </a:p>
        </p:txBody>
      </p:sp>
      <p:sp>
        <p:nvSpPr>
          <p:cNvPr id="3" name="內容版面配置區 2">
            <a:extLst>
              <a:ext uri="{FF2B5EF4-FFF2-40B4-BE49-F238E27FC236}">
                <a16:creationId xmlns:a16="http://schemas.microsoft.com/office/drawing/2014/main" id="{B4028B6A-BEB0-4A2F-93A5-727F9B89F104}"/>
              </a:ext>
            </a:extLst>
          </p:cNvPr>
          <p:cNvSpPr>
            <a:spLocks noGrp="1"/>
          </p:cNvSpPr>
          <p:nvPr>
            <p:ph idx="1"/>
          </p:nvPr>
        </p:nvSpPr>
        <p:spPr/>
        <p:txBody>
          <a:bodyPr/>
          <a:lstStyle/>
          <a:p>
            <a:r>
              <a:rPr lang="zh-TW" altLang="en-US" dirty="0">
                <a:latin typeface="文鼎中黑注音" panose="020B0600000000000000" pitchFamily="34" charset="-120"/>
                <a:ea typeface="文鼎中黑注音" panose="020B0600000000000000" pitchFamily="34" charset="-120"/>
              </a:rPr>
              <a:t>如果你跟同學玩，你不喜歡同學碰你，你會怎麼跟他說？</a:t>
            </a:r>
            <a:endParaRPr lang="en-US" altLang="zh-TW" dirty="0">
              <a:latin typeface="文鼎中黑注音" panose="020B0600000000000000" pitchFamily="34" charset="-120"/>
              <a:ea typeface="文鼎中黑注音" panose="020B0600000000000000" pitchFamily="34" charset="-120"/>
            </a:endParaRPr>
          </a:p>
          <a:p>
            <a:r>
              <a:rPr lang="zh-TW" altLang="en-US" dirty="0">
                <a:latin typeface="文鼎中黑注音" panose="020B0600000000000000" pitchFamily="34" charset="-120"/>
                <a:ea typeface="文鼎中黑注音" panose="020B0600000000000000" pitchFamily="34" charset="-120"/>
              </a:rPr>
              <a:t>如果你跟同學玩，同學跟你說：「我不喜歡你碰到我的身體」，你會怎麼跟他說？</a:t>
            </a:r>
          </a:p>
        </p:txBody>
      </p:sp>
    </p:spTree>
    <p:extLst>
      <p:ext uri="{BB962C8B-B14F-4D97-AF65-F5344CB8AC3E}">
        <p14:creationId xmlns:p14="http://schemas.microsoft.com/office/powerpoint/2010/main" val="8163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1895415" y="446366"/>
            <a:ext cx="8809944" cy="3320140"/>
          </a:xfrm>
        </p:spPr>
        <p:txBody>
          <a:bodyPr>
            <a:noAutofit/>
          </a:bodyPr>
          <a:lstStyle/>
          <a:p>
            <a:r>
              <a:rPr lang="zh-TW" altLang="en-US" sz="4400" dirty="0">
                <a:solidFill>
                  <a:schemeClr val="accent1">
                    <a:lumMod val="50000"/>
                  </a:schemeClr>
                </a:solidFill>
                <a:latin typeface="文鼎中黑注音" panose="020B0600000000000000" pitchFamily="34" charset="-120"/>
                <a:ea typeface="文鼎中黑注音" panose="020B0600000000000000" pitchFamily="34" charset="-120"/>
              </a:rPr>
              <a:t>如果你有想說的話</a:t>
            </a:r>
            <a:r>
              <a:rPr lang="en-US" altLang="zh-TW" sz="4400" dirty="0">
                <a:solidFill>
                  <a:schemeClr val="accent1">
                    <a:lumMod val="50000"/>
                  </a:schemeClr>
                </a:solidFill>
                <a:latin typeface="文鼎中黑注音" panose="020B0600000000000000" pitchFamily="34" charset="-120"/>
                <a:ea typeface="文鼎中黑注音" panose="020B0600000000000000" pitchFamily="34" charset="-120"/>
              </a:rPr>
              <a:t>…</a:t>
            </a:r>
            <a:br>
              <a:rPr lang="en-US" altLang="zh-TW" sz="4400" dirty="0">
                <a:solidFill>
                  <a:schemeClr val="accent1">
                    <a:lumMod val="50000"/>
                  </a:schemeClr>
                </a:solidFill>
                <a:latin typeface="文鼎中黑注音" panose="020B0600000000000000" pitchFamily="34" charset="-120"/>
                <a:ea typeface="文鼎中黑注音" panose="020B0600000000000000" pitchFamily="34" charset="-120"/>
              </a:rPr>
            </a:br>
            <a:r>
              <a:rPr lang="zh-TW" altLang="en-US" sz="4400" dirty="0">
                <a:solidFill>
                  <a:schemeClr val="accent1">
                    <a:lumMod val="50000"/>
                  </a:schemeClr>
                </a:solidFill>
                <a:latin typeface="文鼎中黑注音" panose="020B0600000000000000" pitchFamily="34" charset="-120"/>
                <a:ea typeface="文鼎中黑注音" panose="020B0600000000000000" pitchFamily="34" charset="-120"/>
              </a:rPr>
              <a:t>歡迎你來咕咕教室</a:t>
            </a:r>
            <a:r>
              <a:rPr lang="zh-TW" altLang="en-US" sz="6600" dirty="0">
                <a:solidFill>
                  <a:schemeClr val="tx2">
                    <a:lumMod val="75000"/>
                  </a:schemeClr>
                </a:solidFill>
                <a:latin typeface="華康少女文字W5" panose="040F0509000000000000" pitchFamily="81" charset="-120"/>
                <a:ea typeface="華康少女文字W5" panose="040F0509000000000000" pitchFamily="81" charset="-120"/>
              </a:rPr>
              <a:t>☺</a:t>
            </a:r>
          </a:p>
        </p:txBody>
      </p:sp>
      <p:pic>
        <p:nvPicPr>
          <p:cNvPr id="5" name="Picture 3">
            <a:extLst>
              <a:ext uri="{FF2B5EF4-FFF2-40B4-BE49-F238E27FC236}">
                <a16:creationId xmlns:a16="http://schemas.microsoft.com/office/drawing/2014/main" id="{94462299-1264-4E3B-A796-4C68C3C5AD1C}"/>
              </a:ext>
            </a:extLst>
          </p:cNvPr>
          <p:cNvPicPr/>
          <p:nvPr/>
        </p:nvPicPr>
        <p:blipFill rotWithShape="1">
          <a:blip r:embed="rId2">
            <a:extLst>
              <a:ext uri="{28A0092B-C50C-407E-A947-70E740481C1C}">
                <a14:useLocalDpi xmlns:a14="http://schemas.microsoft.com/office/drawing/2010/main" val="0"/>
              </a:ext>
            </a:extLst>
          </a:blip>
          <a:srcRect l="17273" t="16811" r="18637" b="15082"/>
          <a:stretch/>
        </p:blipFill>
        <p:spPr bwMode="auto">
          <a:xfrm>
            <a:off x="8619344" y="4092315"/>
            <a:ext cx="2880863" cy="2547266"/>
          </a:xfrm>
          <a:prstGeom prst="rect">
            <a:avLst/>
          </a:prstGeom>
          <a:noFill/>
          <a:ln>
            <a:no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433044639"/>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1130</TotalTime>
  <Words>934</Words>
  <Application>Microsoft Office PowerPoint</Application>
  <PresentationFormat>寬螢幕</PresentationFormat>
  <Paragraphs>114</Paragraphs>
  <Slides>30</Slides>
  <Notes>8</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30</vt:i4>
      </vt:variant>
    </vt:vector>
  </HeadingPairs>
  <TitlesOfParts>
    <vt:vector size="38" baseType="lpstr">
      <vt:lpstr>文鼎中黑注音</vt:lpstr>
      <vt:lpstr>文鼎標楷注音</vt:lpstr>
      <vt:lpstr>華康少女文字W5</vt:lpstr>
      <vt:lpstr>新細明體</vt:lpstr>
      <vt:lpstr>Arial</vt:lpstr>
      <vt:lpstr>Calibri</vt:lpstr>
      <vt:lpstr>Calibri Light</vt:lpstr>
      <vt:lpstr>Office 佈景主題</vt:lpstr>
      <vt:lpstr>人際你我他</vt:lpstr>
      <vt:lpstr>我們的默契</vt:lpstr>
      <vt:lpstr>咕咕輔導團隊</vt:lpstr>
      <vt:lpstr>咕咕信箱</vt:lpstr>
      <vt:lpstr>我的身體</vt:lpstr>
      <vt:lpstr>我的心情</vt:lpstr>
      <vt:lpstr>我會照顧自己</vt:lpstr>
      <vt:lpstr>我是我的主人</vt:lpstr>
      <vt:lpstr>你不喜歡人家碰哪裡？ </vt:lpstr>
      <vt:lpstr>身體紅綠燈</vt:lpstr>
      <vt:lpstr>隱私處， 是哪裡呢？ </vt:lpstr>
      <vt:lpstr>那些人可能碰觸到我們的隱私處？ </vt:lpstr>
      <vt:lpstr>誰是好人、壞人</vt:lpstr>
      <vt:lpstr>誰是身體的好主人</vt:lpstr>
      <vt:lpstr>拒絕不喜歡的碰觸</vt:lpstr>
      <vt:lpstr>堅持拒絕說不</vt:lpstr>
      <vt:lpstr>離開危險的環境</vt:lpstr>
      <vt:lpstr>尋求別人的幫忙</vt:lpstr>
      <vt:lpstr>當我覺得他的行為 怪怪、噁心、不喜歡</vt:lpstr>
      <vt:lpstr>反擊！反擊！</vt:lpstr>
      <vt:lpstr>怎麼跟大人說</vt:lpstr>
      <vt:lpstr>保護自己</vt:lpstr>
      <vt:lpstr>考考你</vt:lpstr>
      <vt:lpstr>同理心</vt:lpstr>
      <vt:lpstr>同理心影片</vt:lpstr>
      <vt:lpstr>考考你</vt:lpstr>
      <vt:lpstr>同理心</vt:lpstr>
      <vt:lpstr>我與他人</vt:lpstr>
      <vt:lpstr>考考你</vt:lpstr>
      <vt:lpstr>如果你有想說的話… 歡迎你來咕咕教室☺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HSPS</dc:creator>
  <cp:lastModifiedBy>HSPS</cp:lastModifiedBy>
  <cp:revision>28</cp:revision>
  <dcterms:created xsi:type="dcterms:W3CDTF">2021-09-13T08:29:30Z</dcterms:created>
  <dcterms:modified xsi:type="dcterms:W3CDTF">2021-09-17T02:39:48Z</dcterms:modified>
</cp:coreProperties>
</file>