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60" r:id="rId4"/>
    <p:sldId id="261" r:id="rId5"/>
    <p:sldId id="262" r:id="rId6"/>
    <p:sldId id="265" r:id="rId7"/>
    <p:sldId id="258" r:id="rId8"/>
    <p:sldId id="263" r:id="rId9"/>
    <p:sldId id="271" r:id="rId10"/>
    <p:sldId id="266" r:id="rId11"/>
    <p:sldId id="269" r:id="rId12"/>
    <p:sldId id="273" r:id="rId13"/>
    <p:sldId id="275" r:id="rId14"/>
    <p:sldId id="278" r:id="rId15"/>
    <p:sldId id="259" r:id="rId16"/>
    <p:sldId id="274" r:id="rId17"/>
    <p:sldId id="277" r:id="rId18"/>
    <p:sldId id="276" r:id="rId19"/>
    <p:sldId id="267" r:id="rId2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926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圓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A550-B905-4520-8987-8539DA076EB0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EA8AF53-14DD-42EB-8D3D-FB9342A71CD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A550-B905-4520-8987-8539DA076EB0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8AF53-14DD-42EB-8D3D-FB9342A71CD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圓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A550-B905-4520-8987-8539DA076EB0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EA8AF53-14DD-42EB-8D3D-FB9342A71CD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A550-B905-4520-8987-8539DA076EB0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8AF53-14DD-42EB-8D3D-FB9342A71CD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A550-B905-4520-8987-8539DA076EB0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8AF53-14DD-42EB-8D3D-FB9342A71CD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A550-B905-4520-8987-8539DA076EB0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8AF53-14DD-42EB-8D3D-FB9342A71CD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A550-B905-4520-8987-8539DA076EB0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8AF53-14DD-42EB-8D3D-FB9342A71CD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圓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A550-B905-4520-8987-8539DA076EB0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8AF53-14DD-42EB-8D3D-FB9342A71CD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A550-B905-4520-8987-8539DA076EB0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EA8AF53-14DD-42EB-8D3D-FB9342A71CD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/>
              <a:t>按一下圖示以新增圖片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A550-B905-4520-8987-8539DA076EB0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8AF53-14DD-42EB-8D3D-FB9342A71CD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A550-B905-4520-8987-8539DA076EB0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8AF53-14DD-42EB-8D3D-FB9342A71CD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圓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AF0A550-B905-4520-8987-8539DA076EB0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EA8AF53-14DD-42EB-8D3D-FB9342A71CD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/>
              <a:t>琬琪老師</a:t>
            </a:r>
            <a:r>
              <a:rPr lang="en-US" altLang="zh-TW" sz="3200" b="1" dirty="0"/>
              <a:t>-401</a:t>
            </a:r>
            <a:r>
              <a:rPr lang="zh-TW" altLang="en-US" sz="3200" b="1" dirty="0"/>
              <a:t>教室</a:t>
            </a: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/>
              <a:t>歡迎光臨國語練功房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863509"/>
            <a:ext cx="2393708" cy="2528626"/>
          </a:xfrm>
          <a:prstGeom prst="rect">
            <a:avLst/>
          </a:prstGeom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861048"/>
            <a:ext cx="4669333" cy="2524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417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為什麼要來</a:t>
            </a:r>
            <a:r>
              <a:rPr lang="en-US" altLang="zh-TW" dirty="0"/>
              <a:t>-WHY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sz="3200" dirty="0"/>
              <a:t>來了要做什麼</a:t>
            </a:r>
            <a:r>
              <a:rPr lang="en-US" altLang="zh-TW" sz="3200" dirty="0"/>
              <a:t>?WHAT</a:t>
            </a:r>
          </a:p>
          <a:p>
            <a:r>
              <a:rPr lang="zh-TW" altLang="en-US" sz="3200" dirty="0"/>
              <a:t>我可以學會什麼</a:t>
            </a:r>
            <a:r>
              <a:rPr lang="en-US" altLang="zh-TW" sz="3200" dirty="0"/>
              <a:t>?WHAT</a:t>
            </a:r>
          </a:p>
          <a:p>
            <a:r>
              <a:rPr lang="zh-TW" altLang="en-US" sz="3200" dirty="0"/>
              <a:t>為什麼這個時間我不是在玩</a:t>
            </a:r>
            <a:r>
              <a:rPr lang="en-US" altLang="zh-TW" sz="3200" dirty="0"/>
              <a:t>?WHY</a:t>
            </a:r>
          </a:p>
          <a:p>
            <a:pPr marL="0" indent="0">
              <a:buNone/>
            </a:pPr>
            <a:endParaRPr lang="en-US" altLang="zh-TW" sz="3200" dirty="0"/>
          </a:p>
          <a:p>
            <a:r>
              <a:rPr lang="zh-TW" altLang="en-US" sz="3200" dirty="0"/>
              <a:t>來之前 功課要帶齊  </a:t>
            </a:r>
            <a:br>
              <a:rPr lang="en-US" altLang="zh-TW" sz="3200" dirty="0"/>
            </a:br>
            <a:r>
              <a:rPr lang="zh-TW" altLang="en-US" sz="3200" dirty="0"/>
              <a:t>     一起珍惜學習時間</a:t>
            </a:r>
            <a:endParaRPr lang="en-US" altLang="zh-TW" sz="3200" dirty="0"/>
          </a:p>
          <a:p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7400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什麼時候要來</a:t>
            </a:r>
            <a:r>
              <a:rPr lang="en-US" altLang="zh-TW" dirty="0"/>
              <a:t>?WHEN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23528" y="1447800"/>
            <a:ext cx="8363272" cy="4572000"/>
          </a:xfrm>
        </p:spPr>
        <p:txBody>
          <a:bodyPr/>
          <a:lstStyle/>
          <a:p>
            <a:r>
              <a:rPr lang="zh-TW" altLang="en-US" sz="3600" b="1" dirty="0"/>
              <a:t>每週四下午</a:t>
            </a:r>
            <a:r>
              <a:rPr lang="en-US" altLang="zh-TW" sz="3600" b="1" dirty="0"/>
              <a:t>4:10-5:40</a:t>
            </a:r>
          </a:p>
          <a:p>
            <a:r>
              <a:rPr lang="zh-TW" altLang="en-US" sz="3600" b="1" dirty="0"/>
              <a:t>休息、喝水、補充能量</a:t>
            </a:r>
            <a:r>
              <a:rPr lang="en-US" altLang="zh-TW" sz="3600" b="1" dirty="0"/>
              <a:t>--</a:t>
            </a:r>
            <a:r>
              <a:rPr lang="zh-TW" altLang="en-US" sz="3600" b="1" dirty="0"/>
              <a:t> </a:t>
            </a:r>
            <a:r>
              <a:rPr lang="en-US" altLang="zh-TW" sz="3600" b="1" dirty="0">
                <a:solidFill>
                  <a:srgbClr val="FF0000"/>
                </a:solidFill>
              </a:rPr>
              <a:t>4:10~4:30</a:t>
            </a:r>
            <a:br>
              <a:rPr lang="en-US" altLang="zh-TW" sz="3600" b="1" dirty="0">
                <a:solidFill>
                  <a:srgbClr val="FF0000"/>
                </a:solidFill>
              </a:rPr>
            </a:br>
            <a:r>
              <a:rPr lang="zh-TW" altLang="en-US" sz="3600" b="1" dirty="0"/>
              <a:t>練功時間、小組任務</a:t>
            </a:r>
            <a:r>
              <a:rPr lang="en-US" altLang="zh-TW" sz="3600" b="1" dirty="0"/>
              <a:t>--</a:t>
            </a:r>
            <a:r>
              <a:rPr lang="zh-TW" altLang="en-US" sz="3600" b="1" dirty="0"/>
              <a:t> </a:t>
            </a:r>
            <a:r>
              <a:rPr lang="en-US" altLang="zh-TW" sz="3600" b="1" dirty="0">
                <a:solidFill>
                  <a:srgbClr val="FF0000"/>
                </a:solidFill>
              </a:rPr>
              <a:t>4:30~5:10</a:t>
            </a:r>
            <a:br>
              <a:rPr lang="en-US" altLang="zh-TW" sz="3600" b="1" dirty="0"/>
            </a:br>
            <a:r>
              <a:rPr lang="zh-TW" altLang="en-US" sz="3600" b="1" dirty="0"/>
              <a:t>小組任務、小組獎勵</a:t>
            </a:r>
            <a:r>
              <a:rPr lang="en-US" altLang="zh-TW" sz="3600" b="1" dirty="0"/>
              <a:t>--</a:t>
            </a:r>
            <a:r>
              <a:rPr lang="zh-TW" altLang="en-US" sz="3600" b="1" dirty="0"/>
              <a:t> </a:t>
            </a:r>
            <a:r>
              <a:rPr lang="en-US" altLang="zh-TW" sz="3600" b="1" dirty="0">
                <a:solidFill>
                  <a:srgbClr val="FF0000"/>
                </a:solidFill>
              </a:rPr>
              <a:t>5:10~5:40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4453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我要和誰一起學習</a:t>
            </a:r>
            <a:r>
              <a:rPr lang="en-US" altLang="zh-TW" dirty="0"/>
              <a:t>?WHO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70349537"/>
              </p:ext>
            </p:extLst>
          </p:nvPr>
        </p:nvGraphicFramePr>
        <p:xfrm>
          <a:off x="827584" y="1988840"/>
          <a:ext cx="7056784" cy="32918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800" b="1" dirty="0"/>
                        <a:t>又甄</a:t>
                      </a: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800" b="1" dirty="0"/>
                        <a:t>力揚</a:t>
                      </a:r>
                    </a:p>
                  </a:txBody>
                  <a:tcPr marL="86360" marR="863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800" b="1" dirty="0"/>
                        <a:t>睿恩</a:t>
                      </a: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800" b="1" dirty="0"/>
                        <a:t>語婕</a:t>
                      </a:r>
                    </a:p>
                  </a:txBody>
                  <a:tcPr marL="86360" marR="863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800" b="1" dirty="0"/>
                        <a:t>慧翔</a:t>
                      </a: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800" b="1" dirty="0"/>
                        <a:t>偲又</a:t>
                      </a:r>
                    </a:p>
                  </a:txBody>
                  <a:tcPr marL="86360" marR="863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800" b="1" dirty="0"/>
                        <a:t>黃為</a:t>
                      </a: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800" b="1" dirty="0"/>
                        <a:t>儀君</a:t>
                      </a:r>
                    </a:p>
                  </a:txBody>
                  <a:tcPr marL="86360" marR="863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9649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我們的目標是</a:t>
            </a:r>
            <a:r>
              <a:rPr lang="en-US" altLang="zh-TW" dirty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/>
              <a:t>把三年級的功夫練好</a:t>
            </a:r>
            <a:endParaRPr lang="en-US" altLang="zh-TW" sz="3200" dirty="0"/>
          </a:p>
          <a:p>
            <a:r>
              <a:rPr lang="en-US" altLang="zh-TW" sz="3200" b="1" dirty="0">
                <a:solidFill>
                  <a:srgbClr val="FF0000"/>
                </a:solidFill>
              </a:rPr>
              <a:t>12</a:t>
            </a:r>
            <a:r>
              <a:rPr lang="zh-TW" altLang="en-US" sz="3200" b="1" dirty="0">
                <a:solidFill>
                  <a:srgbClr val="FF0000"/>
                </a:solidFill>
              </a:rPr>
              <a:t>月</a:t>
            </a:r>
            <a:r>
              <a:rPr lang="zh-TW" altLang="en-US" sz="3200" dirty="0"/>
              <a:t>有一場武林大會 通過就可以自由了</a:t>
            </a:r>
            <a:r>
              <a:rPr lang="en-US" altLang="zh-TW" sz="3200" dirty="0"/>
              <a:t>!</a:t>
            </a:r>
          </a:p>
          <a:p>
            <a:r>
              <a:rPr lang="zh-TW" altLang="en-US" sz="3200" dirty="0"/>
              <a:t>未來的你  會謝謝現在的你 這麼努力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1043608" y="4275449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/>
              <a:t>怎麼努力可以做到</a:t>
            </a:r>
            <a:r>
              <a:rPr lang="en-US" altLang="zh-TW" dirty="0"/>
              <a:t>?HOW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3105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合作力量大</a:t>
            </a:r>
            <a:r>
              <a:rPr lang="en-US" altLang="zh-TW" dirty="0"/>
              <a:t>—</a:t>
            </a:r>
            <a:r>
              <a:rPr lang="zh-TW" altLang="en-US" dirty="0">
                <a:solidFill>
                  <a:srgbClr val="FF0000"/>
                </a:solidFill>
              </a:rPr>
              <a:t>幫別人也是幫自己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</a:rPr>
              <a:t>專心</a:t>
            </a:r>
            <a:r>
              <a:rPr lang="en-US" altLang="zh-TW" sz="3200" b="1" dirty="0"/>
              <a:t>-</a:t>
            </a:r>
            <a:r>
              <a:rPr lang="zh-TW" altLang="en-US" sz="3200" b="1" dirty="0"/>
              <a:t>眼睛看著說話的人</a:t>
            </a:r>
            <a:endParaRPr lang="en-US" altLang="zh-TW" sz="3200" b="1" dirty="0"/>
          </a:p>
          <a:p>
            <a:r>
              <a:rPr lang="zh-TW" altLang="en-US" sz="3200" b="1" dirty="0">
                <a:solidFill>
                  <a:srgbClr val="FF0000"/>
                </a:solidFill>
              </a:rPr>
              <a:t>回應</a:t>
            </a:r>
            <a:r>
              <a:rPr lang="en-US" altLang="zh-TW" sz="3200" b="1" dirty="0"/>
              <a:t>-</a:t>
            </a:r>
            <a:r>
              <a:rPr lang="zh-TW" altLang="en-US" sz="3200" b="1" dirty="0"/>
              <a:t>不說刺刺話讓人受傷</a:t>
            </a:r>
            <a:endParaRPr lang="en-US" altLang="zh-TW" sz="3200" b="1" dirty="0"/>
          </a:p>
          <a:p>
            <a:r>
              <a:rPr lang="zh-TW" altLang="en-US" sz="3200" b="1" dirty="0">
                <a:solidFill>
                  <a:srgbClr val="FF0000"/>
                </a:solidFill>
              </a:rPr>
              <a:t>勇敢</a:t>
            </a:r>
            <a:r>
              <a:rPr lang="en-US" altLang="zh-TW" sz="3200" b="1" dirty="0"/>
              <a:t>-</a:t>
            </a:r>
            <a:r>
              <a:rPr lang="zh-TW" altLang="en-US" sz="3200" b="1" dirty="0"/>
              <a:t>說清楚自己的想法</a:t>
            </a:r>
            <a:endParaRPr lang="en-US" altLang="zh-TW" sz="3200" b="1" dirty="0"/>
          </a:p>
          <a:p>
            <a:endParaRPr lang="en-US" altLang="zh-TW" sz="3200" b="1" dirty="0"/>
          </a:p>
          <a:p>
            <a:r>
              <a:rPr lang="zh-TW" altLang="en-US" sz="3200" b="1" dirty="0"/>
              <a:t>態度有禮、不嬉鬧</a:t>
            </a:r>
            <a:r>
              <a:rPr lang="en-US" altLang="zh-TW" sz="3200" b="1" dirty="0"/>
              <a:t>—</a:t>
            </a:r>
            <a:r>
              <a:rPr lang="zh-TW" altLang="en-US" sz="3200" b="1" dirty="0"/>
              <a:t>尊重 你是讀書人</a:t>
            </a:r>
            <a:endParaRPr lang="en-US" altLang="zh-TW" sz="3200" b="1" dirty="0"/>
          </a:p>
          <a:p>
            <a:r>
              <a:rPr lang="zh-TW" altLang="en-US" sz="3200" b="1" dirty="0"/>
              <a:t>養成良好學習習慣、大腦會知道</a:t>
            </a:r>
          </a:p>
        </p:txBody>
      </p:sp>
    </p:spTree>
    <p:extLst>
      <p:ext uri="{BB962C8B-B14F-4D97-AF65-F5344CB8AC3E}">
        <p14:creationId xmlns:p14="http://schemas.microsoft.com/office/powerpoint/2010/main" val="77463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學習金字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500042"/>
            <a:ext cx="8715436" cy="607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27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分數計算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sz="3200" dirty="0"/>
              <a:t>個人點數</a:t>
            </a:r>
            <a:r>
              <a:rPr lang="en-US" altLang="zh-TW" sz="3200" dirty="0"/>
              <a:t>1</a:t>
            </a:r>
          </a:p>
          <a:p>
            <a:r>
              <a:rPr lang="zh-TW" altLang="en-US" sz="3200" dirty="0"/>
              <a:t>小組點數</a:t>
            </a:r>
            <a:r>
              <a:rPr lang="en-US" altLang="zh-TW" sz="3200" dirty="0"/>
              <a:t>2</a:t>
            </a:r>
          </a:p>
          <a:p>
            <a:r>
              <a:rPr lang="zh-TW" altLang="en-US" sz="3200" dirty="0"/>
              <a:t>跟老師比</a:t>
            </a:r>
            <a:r>
              <a:rPr lang="en-US" altLang="zh-TW" sz="3200" dirty="0"/>
              <a:t>—</a:t>
            </a:r>
            <a:r>
              <a:rPr lang="zh-TW" altLang="en-US" sz="3200" dirty="0"/>
              <a:t>贏老師就有點心</a:t>
            </a:r>
            <a:br>
              <a:rPr lang="en-US" altLang="zh-TW" sz="3200" dirty="0"/>
            </a:br>
            <a:r>
              <a:rPr lang="zh-TW" altLang="en-US" sz="3200" dirty="0"/>
              <a:t>人生的路 不用什麼都跟別人比 </a:t>
            </a:r>
            <a:br>
              <a:rPr lang="en-US" altLang="zh-TW" sz="3200" dirty="0"/>
            </a:br>
            <a:r>
              <a:rPr lang="zh-TW" altLang="en-US" sz="3200" dirty="0"/>
              <a:t>我們要一起並肩通過挑戰</a:t>
            </a:r>
            <a:endParaRPr lang="en-US" altLang="zh-TW" sz="3200" dirty="0"/>
          </a:p>
          <a:p>
            <a:r>
              <a:rPr lang="zh-TW" altLang="en-US" sz="3200" dirty="0"/>
              <a:t>今日任務</a:t>
            </a:r>
            <a:r>
              <a:rPr lang="en-US" altLang="zh-TW" sz="4800" b="1" dirty="0">
                <a:solidFill>
                  <a:srgbClr val="FF0000"/>
                </a:solidFill>
              </a:rPr>
              <a:t>15</a:t>
            </a:r>
            <a:r>
              <a:rPr lang="zh-TW" altLang="en-US" sz="4800" b="1" dirty="0">
                <a:solidFill>
                  <a:srgbClr val="FF0000"/>
                </a:solidFill>
              </a:rPr>
              <a:t>點</a:t>
            </a:r>
            <a:r>
              <a:rPr lang="en-US" altLang="zh-TW" sz="4800" b="1" dirty="0">
                <a:solidFill>
                  <a:srgbClr val="FF0000"/>
                </a:solidFill>
              </a:rPr>
              <a:t>..</a:t>
            </a:r>
            <a:endParaRPr lang="en-US" altLang="zh-TW" sz="3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13518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任務一</a:t>
            </a:r>
            <a:r>
              <a:rPr lang="en-US" altLang="zh-TW" dirty="0"/>
              <a:t>:</a:t>
            </a:r>
            <a:r>
              <a:rPr lang="zh-TW" altLang="en-US" dirty="0"/>
              <a:t>從</a:t>
            </a:r>
            <a:r>
              <a:rPr lang="en-US" altLang="zh-TW" dirty="0"/>
              <a:t>1</a:t>
            </a:r>
            <a:r>
              <a:rPr lang="zh-TW" altLang="en-US" dirty="0"/>
              <a:t>數到</a:t>
            </a:r>
            <a:r>
              <a:rPr lang="en-US" altLang="zh-TW" dirty="0"/>
              <a:t>12(</a:t>
            </a:r>
            <a:r>
              <a:rPr lang="zh-TW" altLang="en-US" dirty="0"/>
              <a:t>        </a:t>
            </a:r>
            <a:r>
              <a:rPr lang="en-US" altLang="zh-TW" dirty="0"/>
              <a:t>)</a:t>
            </a:r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74492"/>
              </p:ext>
            </p:extLst>
          </p:nvPr>
        </p:nvGraphicFramePr>
        <p:xfrm>
          <a:off x="323528" y="1484784"/>
          <a:ext cx="8640960" cy="4968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28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8272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TW" altLang="en-US" sz="4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1582551" y="1635609"/>
            <a:ext cx="576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dirty="0"/>
              <a:t>1</a:t>
            </a:r>
            <a:endParaRPr lang="zh-TW" altLang="en-US" sz="66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3635896" y="2780928"/>
            <a:ext cx="576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/>
              <a:t>2</a:t>
            </a:r>
            <a:endParaRPr lang="zh-TW" altLang="en-US" sz="44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7884368" y="1672932"/>
            <a:ext cx="576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dirty="0"/>
              <a:t>3</a:t>
            </a:r>
            <a:endParaRPr lang="zh-TW" altLang="en-US" sz="66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755576" y="4294812"/>
            <a:ext cx="576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/>
              <a:t>4</a:t>
            </a:r>
            <a:endParaRPr lang="zh-TW" altLang="en-US" sz="44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3754557" y="5290086"/>
            <a:ext cx="576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dirty="0"/>
              <a:t>5</a:t>
            </a:r>
            <a:endParaRPr lang="zh-TW" altLang="en-US" sz="6600" dirty="0"/>
          </a:p>
        </p:txBody>
      </p:sp>
      <p:sp>
        <p:nvSpPr>
          <p:cNvPr id="10" name="文字方塊 9"/>
          <p:cNvSpPr txBox="1"/>
          <p:nvPr/>
        </p:nvSpPr>
        <p:spPr>
          <a:xfrm>
            <a:off x="6732240" y="5280384"/>
            <a:ext cx="8280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/>
              <a:t>6</a:t>
            </a:r>
            <a:endParaRPr lang="zh-TW" altLang="en-US" sz="4400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539552" y="2758862"/>
            <a:ext cx="576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dirty="0"/>
              <a:t>7</a:t>
            </a:r>
            <a:endParaRPr lang="zh-TW" altLang="en-US" sz="6600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4788024" y="1772816"/>
            <a:ext cx="576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/>
              <a:t>8</a:t>
            </a:r>
            <a:endParaRPr lang="zh-TW" altLang="en-US" sz="4400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6444208" y="2871993"/>
            <a:ext cx="576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dirty="0"/>
              <a:t>9</a:t>
            </a:r>
            <a:endParaRPr lang="zh-TW" altLang="en-US" sz="6600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1582551" y="5290086"/>
            <a:ext cx="1440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/>
              <a:t>10</a:t>
            </a:r>
            <a:endParaRPr lang="zh-TW" altLang="en-US" sz="4400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4788024" y="4182090"/>
            <a:ext cx="10801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dirty="0"/>
              <a:t>11</a:t>
            </a:r>
            <a:endParaRPr lang="zh-TW" altLang="en-US" sz="6600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7380312" y="4182845"/>
            <a:ext cx="1224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/>
              <a:t>12</a:t>
            </a:r>
            <a:endParaRPr lang="zh-TW" altLang="en-US" sz="4400" dirty="0"/>
          </a:p>
        </p:txBody>
      </p:sp>
    </p:spTree>
    <p:extLst>
      <p:ext uri="{BB962C8B-B14F-4D97-AF65-F5344CB8AC3E}">
        <p14:creationId xmlns:p14="http://schemas.microsoft.com/office/powerpoint/2010/main" val="1908099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任務一</a:t>
            </a:r>
            <a:r>
              <a:rPr lang="en-US" altLang="zh-TW" dirty="0"/>
              <a:t>:</a:t>
            </a:r>
            <a:r>
              <a:rPr lang="zh-TW" altLang="en-US" dirty="0"/>
              <a:t>從</a:t>
            </a:r>
            <a:r>
              <a:rPr lang="en-US" altLang="zh-TW" dirty="0"/>
              <a:t>1</a:t>
            </a:r>
            <a:r>
              <a:rPr lang="zh-TW" altLang="en-US" dirty="0"/>
              <a:t>數到</a:t>
            </a:r>
            <a:r>
              <a:rPr lang="en-US" altLang="zh-TW" dirty="0"/>
              <a:t>12(</a:t>
            </a:r>
            <a:r>
              <a:rPr lang="zh-TW" altLang="en-US" dirty="0"/>
              <a:t>       </a:t>
            </a:r>
            <a:r>
              <a:rPr lang="en-US" altLang="zh-TW" dirty="0"/>
              <a:t>)</a:t>
            </a:r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12942"/>
              </p:ext>
            </p:extLst>
          </p:nvPr>
        </p:nvGraphicFramePr>
        <p:xfrm>
          <a:off x="323528" y="1484784"/>
          <a:ext cx="8640960" cy="4968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28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8272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4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1582551" y="1635609"/>
            <a:ext cx="576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dirty="0"/>
              <a:t>1</a:t>
            </a:r>
            <a:endParaRPr lang="zh-TW" altLang="en-US" sz="66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3635896" y="2780928"/>
            <a:ext cx="576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/>
              <a:t>2</a:t>
            </a:r>
            <a:endParaRPr lang="zh-TW" altLang="en-US" sz="44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7884368" y="1672932"/>
            <a:ext cx="576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dirty="0"/>
              <a:t>3</a:t>
            </a:r>
            <a:endParaRPr lang="zh-TW" altLang="en-US" sz="66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755576" y="4294812"/>
            <a:ext cx="576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/>
              <a:t>4</a:t>
            </a:r>
            <a:endParaRPr lang="zh-TW" altLang="en-US" sz="44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3754557" y="5290086"/>
            <a:ext cx="576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dirty="0"/>
              <a:t>5</a:t>
            </a:r>
            <a:endParaRPr lang="zh-TW" altLang="en-US" sz="6600" dirty="0"/>
          </a:p>
        </p:txBody>
      </p:sp>
      <p:sp>
        <p:nvSpPr>
          <p:cNvPr id="10" name="文字方塊 9"/>
          <p:cNvSpPr txBox="1"/>
          <p:nvPr/>
        </p:nvSpPr>
        <p:spPr>
          <a:xfrm>
            <a:off x="6732240" y="5280384"/>
            <a:ext cx="8280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/>
              <a:t>6</a:t>
            </a:r>
            <a:endParaRPr lang="zh-TW" altLang="en-US" sz="4400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539552" y="2758862"/>
            <a:ext cx="576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dirty="0"/>
              <a:t>7</a:t>
            </a:r>
            <a:endParaRPr lang="zh-TW" altLang="en-US" sz="6600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4788024" y="1772816"/>
            <a:ext cx="576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/>
              <a:t>8</a:t>
            </a:r>
            <a:endParaRPr lang="zh-TW" altLang="en-US" sz="4400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6444208" y="2871993"/>
            <a:ext cx="576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dirty="0"/>
              <a:t>9</a:t>
            </a:r>
            <a:endParaRPr lang="zh-TW" altLang="en-US" sz="6600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1582551" y="5290086"/>
            <a:ext cx="1440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/>
              <a:t>10</a:t>
            </a:r>
            <a:endParaRPr lang="zh-TW" altLang="en-US" sz="4400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4788024" y="4182090"/>
            <a:ext cx="10801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dirty="0"/>
              <a:t>11</a:t>
            </a:r>
            <a:endParaRPr lang="zh-TW" altLang="en-US" sz="6600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7380312" y="4182845"/>
            <a:ext cx="1224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/>
              <a:t>12</a:t>
            </a:r>
            <a:endParaRPr lang="zh-TW" altLang="en-US" sz="4400" dirty="0"/>
          </a:p>
        </p:txBody>
      </p:sp>
    </p:spTree>
    <p:extLst>
      <p:ext uri="{BB962C8B-B14F-4D97-AF65-F5344CB8AC3E}">
        <p14:creationId xmlns:p14="http://schemas.microsoft.com/office/powerpoint/2010/main" val="2751302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任務一</a:t>
            </a:r>
            <a:r>
              <a:rPr lang="en-US" altLang="zh-TW" dirty="0"/>
              <a:t>:</a:t>
            </a:r>
            <a:r>
              <a:rPr lang="zh-TW" altLang="en-US" dirty="0"/>
              <a:t>從</a:t>
            </a:r>
            <a:r>
              <a:rPr lang="en-US" altLang="zh-TW" dirty="0"/>
              <a:t>1</a:t>
            </a:r>
            <a:r>
              <a:rPr lang="zh-TW" altLang="en-US" dirty="0"/>
              <a:t>數到</a:t>
            </a:r>
            <a:r>
              <a:rPr lang="en-US" altLang="zh-TW" dirty="0"/>
              <a:t>12</a:t>
            </a:r>
            <a:endParaRPr lang="zh-TW" altLang="en-US" dirty="0"/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3720"/>
            <a:ext cx="8424936" cy="6181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sz="3600" b="1" dirty="0"/>
              <a:t>你發現了什麼規律</a:t>
            </a:r>
            <a:r>
              <a:rPr lang="en-US" altLang="zh-TW" sz="3600" b="1" dirty="0"/>
              <a:t>?</a:t>
            </a:r>
          </a:p>
          <a:p>
            <a:r>
              <a:rPr lang="zh-TW" altLang="en-US" sz="3600" b="1" dirty="0"/>
              <a:t>和你的夥伴討論，有沒有</a:t>
            </a:r>
            <a:r>
              <a:rPr lang="zh-TW" altLang="en-US" sz="3600" b="1" dirty="0">
                <a:solidFill>
                  <a:srgbClr val="FF0000"/>
                </a:solidFill>
              </a:rPr>
              <a:t>規律</a:t>
            </a:r>
            <a:endParaRPr lang="en-US" altLang="zh-TW" sz="3600" b="1" dirty="0">
              <a:solidFill>
                <a:srgbClr val="FF0000"/>
              </a:solidFill>
            </a:endParaRPr>
          </a:p>
          <a:p>
            <a:r>
              <a:rPr lang="zh-TW" altLang="en-US" sz="3600" b="1" dirty="0"/>
              <a:t>用討論出來的</a:t>
            </a:r>
            <a:r>
              <a:rPr lang="zh-TW" altLang="en-US" sz="3600" b="1" dirty="0">
                <a:solidFill>
                  <a:srgbClr val="FF0000"/>
                </a:solidFill>
              </a:rPr>
              <a:t>規律</a:t>
            </a:r>
            <a:r>
              <a:rPr lang="zh-TW" altLang="en-US" sz="3600" b="1" dirty="0"/>
              <a:t>再試試看，</a:t>
            </a:r>
            <a:br>
              <a:rPr lang="en-US" altLang="zh-TW" sz="3600" b="1" dirty="0"/>
            </a:br>
            <a:r>
              <a:rPr lang="zh-TW" altLang="en-US" sz="3600" b="1" dirty="0"/>
              <a:t>能不能更快呢</a:t>
            </a:r>
            <a:r>
              <a:rPr lang="en-US" altLang="zh-TW" sz="3600" b="1" dirty="0"/>
              <a:t>?</a:t>
            </a:r>
          </a:p>
          <a:p>
            <a:r>
              <a:rPr lang="zh-TW" altLang="en-US" sz="3600" b="1" dirty="0"/>
              <a:t>我一開始需要</a:t>
            </a:r>
            <a:r>
              <a:rPr lang="en-US" altLang="zh-TW" sz="3600" b="1" dirty="0"/>
              <a:t>(</a:t>
            </a:r>
            <a:r>
              <a:rPr lang="zh-TW" altLang="en-US" sz="3600" b="1" dirty="0"/>
              <a:t>      </a:t>
            </a:r>
            <a:r>
              <a:rPr lang="en-US" altLang="zh-TW" sz="3600" b="1" dirty="0"/>
              <a:t>)</a:t>
            </a:r>
            <a:r>
              <a:rPr lang="zh-TW" altLang="en-US" sz="3600" b="1" dirty="0"/>
              <a:t>分</a:t>
            </a:r>
            <a:r>
              <a:rPr lang="en-US" altLang="zh-TW" sz="3600" b="1" dirty="0"/>
              <a:t>(</a:t>
            </a:r>
            <a:r>
              <a:rPr lang="zh-TW" altLang="en-US" sz="3600" b="1" dirty="0"/>
              <a:t>     </a:t>
            </a:r>
            <a:r>
              <a:rPr lang="en-US" altLang="zh-TW" sz="3600" b="1" dirty="0"/>
              <a:t>)</a:t>
            </a:r>
            <a:r>
              <a:rPr lang="zh-TW" altLang="en-US" sz="3600" b="1" dirty="0"/>
              <a:t>秒</a:t>
            </a:r>
            <a:br>
              <a:rPr lang="en-US" altLang="zh-TW" sz="3600" b="1" dirty="0"/>
            </a:br>
            <a:r>
              <a:rPr lang="zh-TW" altLang="en-US" sz="3600" b="1" dirty="0"/>
              <a:t>現在只用了</a:t>
            </a:r>
            <a:r>
              <a:rPr lang="en-US" altLang="zh-TW" sz="3600" b="1" dirty="0"/>
              <a:t>(</a:t>
            </a:r>
            <a:r>
              <a:rPr lang="zh-TW" altLang="en-US" sz="3600" b="1" dirty="0"/>
              <a:t>      </a:t>
            </a:r>
            <a:r>
              <a:rPr lang="en-US" altLang="zh-TW" sz="3600" b="1" dirty="0"/>
              <a:t>)</a:t>
            </a:r>
            <a:r>
              <a:rPr lang="zh-TW" altLang="en-US" sz="3600" b="1" dirty="0"/>
              <a:t>分</a:t>
            </a:r>
            <a:r>
              <a:rPr lang="en-US" altLang="zh-TW" sz="3600" b="1" dirty="0"/>
              <a:t>(</a:t>
            </a:r>
            <a:r>
              <a:rPr lang="zh-TW" altLang="en-US" sz="3600" b="1" dirty="0"/>
              <a:t>       </a:t>
            </a:r>
            <a:r>
              <a:rPr lang="en-US" altLang="zh-TW" sz="3600" b="1" dirty="0"/>
              <a:t>)</a:t>
            </a:r>
            <a:r>
              <a:rPr lang="zh-TW" altLang="en-US" sz="3600" b="1" dirty="0"/>
              <a:t>秒</a:t>
            </a:r>
            <a:endParaRPr lang="en-US" altLang="zh-TW" sz="3600" b="1" dirty="0"/>
          </a:p>
          <a:p>
            <a:pPr marL="0" indent="0">
              <a:buNone/>
            </a:pPr>
            <a:r>
              <a:rPr lang="zh-TW" altLang="en-US" sz="3600" b="1" dirty="0"/>
              <a:t>    進步了</a:t>
            </a:r>
            <a:r>
              <a:rPr lang="en-US" altLang="zh-TW" sz="3600" b="1" dirty="0"/>
              <a:t>(</a:t>
            </a:r>
            <a:r>
              <a:rPr lang="zh-TW" altLang="en-US" sz="3600" b="1" dirty="0"/>
              <a:t>          </a:t>
            </a:r>
            <a:r>
              <a:rPr lang="en-US" altLang="zh-TW" sz="3600" b="1" dirty="0"/>
              <a:t>)</a:t>
            </a:r>
            <a:r>
              <a:rPr lang="zh-TW" altLang="en-US" sz="3600" b="1" dirty="0"/>
              <a:t>秒</a:t>
            </a:r>
            <a:endParaRPr lang="en-US" altLang="zh-TW" sz="3600" b="1" dirty="0"/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1862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任務二</a:t>
            </a:r>
            <a:r>
              <a:rPr lang="en-US" altLang="zh-TW" dirty="0"/>
              <a:t>:</a:t>
            </a:r>
            <a:r>
              <a:rPr lang="zh-TW" altLang="en-US" dirty="0"/>
              <a:t>找找看 詩的規律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87" t="6511" r="34094" b="2533"/>
          <a:stretch/>
        </p:blipFill>
        <p:spPr bwMode="auto">
          <a:xfrm>
            <a:off x="323528" y="1412776"/>
            <a:ext cx="8424936" cy="5213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906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任務二</a:t>
            </a:r>
            <a:r>
              <a:rPr lang="en-US" altLang="zh-TW" dirty="0"/>
              <a:t>:</a:t>
            </a:r>
            <a:r>
              <a:rPr lang="zh-TW" altLang="en-US" dirty="0"/>
              <a:t>找找看 詩的規律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732" r="20409" b="3297"/>
          <a:stretch/>
        </p:blipFill>
        <p:spPr bwMode="auto">
          <a:xfrm>
            <a:off x="323528" y="1484784"/>
            <a:ext cx="8496944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0206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4258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任務三</a:t>
            </a:r>
            <a:r>
              <a:rPr lang="en-US" altLang="zh-TW" dirty="0"/>
              <a:t>:</a:t>
            </a:r>
            <a:r>
              <a:rPr lang="zh-TW" altLang="en-US" dirty="0"/>
              <a:t>寫出所有結構裡有</a:t>
            </a:r>
            <a:r>
              <a:rPr lang="en-US" altLang="zh-TW" dirty="0"/>
              <a:t>“</a:t>
            </a:r>
            <a:r>
              <a:rPr lang="zh-TW" altLang="en-US" dirty="0"/>
              <a:t>口</a:t>
            </a:r>
            <a:r>
              <a:rPr lang="en-US" altLang="zh-TW" dirty="0"/>
              <a:t>”</a:t>
            </a:r>
            <a:r>
              <a:rPr lang="zh-TW" altLang="en-US" dirty="0"/>
              <a:t>的字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338138"/>
            <a:ext cx="8424863" cy="618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539552" y="1700808"/>
            <a:ext cx="8291264" cy="4572000"/>
          </a:xfrm>
        </p:spPr>
        <p:txBody>
          <a:bodyPr>
            <a:normAutofit/>
          </a:bodyPr>
          <a:lstStyle/>
          <a:p>
            <a:r>
              <a:rPr lang="zh-TW" altLang="en-US" sz="3600" dirty="0"/>
              <a:t>計時</a:t>
            </a:r>
            <a:r>
              <a:rPr lang="en-US" altLang="zh-TW" sz="3600" dirty="0"/>
              <a:t>90</a:t>
            </a:r>
            <a:r>
              <a:rPr lang="zh-TW" altLang="en-US" sz="3600" dirty="0"/>
              <a:t>秒</a:t>
            </a:r>
            <a:endParaRPr lang="en-US" altLang="zh-TW" sz="3600" dirty="0"/>
          </a:p>
          <a:p>
            <a:r>
              <a:rPr lang="zh-TW" altLang="en-US" sz="3600" dirty="0"/>
              <a:t>和夥伴對對看 </a:t>
            </a:r>
            <a:r>
              <a:rPr lang="en-US" altLang="zh-TW" sz="3600" dirty="0"/>
              <a:t>–</a:t>
            </a:r>
            <a:r>
              <a:rPr lang="zh-TW" altLang="en-US" sz="3600" dirty="0"/>
              <a:t>增加的寫在白板圈起來</a:t>
            </a:r>
            <a:endParaRPr lang="en-US" altLang="zh-TW" sz="3600" dirty="0"/>
          </a:p>
          <a:p>
            <a:r>
              <a:rPr lang="zh-TW" altLang="en-US" sz="3600" dirty="0"/>
              <a:t>有沒有你貢獻的字</a:t>
            </a:r>
            <a:r>
              <a:rPr lang="en-US" altLang="zh-TW" sz="3600" dirty="0"/>
              <a:t>?</a:t>
            </a:r>
          </a:p>
          <a:p>
            <a:r>
              <a:rPr lang="zh-TW" altLang="en-US" sz="3600" dirty="0"/>
              <a:t>有沒有新發現的字</a:t>
            </a:r>
            <a:r>
              <a:rPr lang="en-US" altLang="zh-TW" sz="3600" dirty="0"/>
              <a:t>?</a:t>
            </a:r>
          </a:p>
          <a:p>
            <a:r>
              <a:rPr lang="zh-TW" altLang="en-US" sz="3600" dirty="0"/>
              <a:t>合作的好處是什麼</a:t>
            </a:r>
            <a:r>
              <a:rPr lang="en-US" altLang="zh-TW" sz="3600" dirty="0"/>
              <a:t>?</a:t>
            </a:r>
            <a:r>
              <a:rPr lang="zh-TW" altLang="en-US" sz="3600" dirty="0"/>
              <a:t>缺點可能是什麼</a:t>
            </a:r>
            <a:r>
              <a:rPr lang="en-US" altLang="zh-TW" sz="3600" dirty="0"/>
              <a:t>?</a:t>
            </a:r>
            <a:br>
              <a:rPr lang="en-US" altLang="zh-TW" sz="3600" dirty="0"/>
            </a:br>
            <a:r>
              <a:rPr lang="zh-TW" altLang="en-US" sz="3600" dirty="0"/>
              <a:t>怎麼修正缺點變優點</a:t>
            </a:r>
            <a:r>
              <a:rPr lang="en-US" altLang="zh-TW" sz="3600" dirty="0"/>
              <a:t>?</a:t>
            </a:r>
            <a:endParaRPr lang="zh-TW" altLang="en-US" sz="3600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1066800" y="4270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/>
              <a:t>任務三</a:t>
            </a:r>
            <a:r>
              <a:rPr lang="en-US" altLang="zh-TW"/>
              <a:t>:</a:t>
            </a:r>
            <a:r>
              <a:rPr lang="zh-TW" altLang="en-US"/>
              <a:t>口部字的秘密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282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334963"/>
            <a:ext cx="8424863" cy="618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任務三</a:t>
            </a:r>
            <a:r>
              <a:rPr lang="en-US" altLang="zh-TW" dirty="0"/>
              <a:t>:</a:t>
            </a:r>
            <a:r>
              <a:rPr lang="zh-TW" altLang="en-US" dirty="0"/>
              <a:t>口部字的秘密</a:t>
            </a:r>
          </a:p>
        </p:txBody>
      </p:sp>
    </p:spTree>
    <p:extLst>
      <p:ext uri="{BB962C8B-B14F-4D97-AF65-F5344CB8AC3E}">
        <p14:creationId xmlns:p14="http://schemas.microsoft.com/office/powerpoint/2010/main" val="1583442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334963"/>
            <a:ext cx="8424863" cy="618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複習加油讚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539552" y="1447800"/>
            <a:ext cx="8147248" cy="4572000"/>
          </a:xfrm>
        </p:spPr>
        <p:txBody>
          <a:bodyPr>
            <a:normAutofit/>
          </a:bodyPr>
          <a:lstStyle/>
          <a:p>
            <a:r>
              <a:rPr lang="zh-TW" altLang="en-US" sz="2800" b="1" dirty="0">
                <a:solidFill>
                  <a:srgbClr val="0070C0"/>
                </a:solidFill>
              </a:rPr>
              <a:t>我們今天學到什麼</a:t>
            </a:r>
            <a:r>
              <a:rPr lang="en-US" altLang="zh-TW" sz="2800" b="1" dirty="0">
                <a:solidFill>
                  <a:srgbClr val="0070C0"/>
                </a:solidFill>
              </a:rPr>
              <a:t>?</a:t>
            </a:r>
          </a:p>
          <a:p>
            <a:r>
              <a:rPr lang="zh-TW" altLang="en-US" sz="2800" b="1" dirty="0">
                <a:solidFill>
                  <a:srgbClr val="0070C0"/>
                </a:solidFill>
              </a:rPr>
              <a:t>學習的態度我可以做到哪些</a:t>
            </a:r>
            <a:r>
              <a:rPr lang="en-US" altLang="zh-TW" sz="2800" b="1" dirty="0">
                <a:solidFill>
                  <a:srgbClr val="0070C0"/>
                </a:solidFill>
              </a:rPr>
              <a:t>?</a:t>
            </a:r>
          </a:p>
          <a:p>
            <a:r>
              <a:rPr lang="zh-TW" altLang="en-US" sz="2800" b="1" dirty="0">
                <a:solidFill>
                  <a:srgbClr val="0070C0"/>
                </a:solidFill>
              </a:rPr>
              <a:t>合作的重點有哪些</a:t>
            </a:r>
            <a:r>
              <a:rPr lang="en-US" altLang="zh-TW" sz="2800" b="1" dirty="0">
                <a:solidFill>
                  <a:srgbClr val="0070C0"/>
                </a:solidFill>
              </a:rPr>
              <a:t>?</a:t>
            </a:r>
            <a:r>
              <a:rPr lang="zh-TW" altLang="en-US" sz="2800" b="1" dirty="0">
                <a:solidFill>
                  <a:srgbClr val="0070C0"/>
                </a:solidFill>
              </a:rPr>
              <a:t> </a:t>
            </a:r>
            <a:r>
              <a:rPr lang="en-US" altLang="zh-TW" sz="2800" b="1" dirty="0">
                <a:solidFill>
                  <a:srgbClr val="0070C0"/>
                </a:solidFill>
              </a:rPr>
              <a:t>--</a:t>
            </a:r>
            <a:r>
              <a:rPr lang="zh-TW" altLang="en-US" sz="2800" b="1" dirty="0">
                <a:solidFill>
                  <a:srgbClr val="0070C0"/>
                </a:solidFill>
              </a:rPr>
              <a:t>  </a:t>
            </a:r>
            <a:r>
              <a:rPr lang="zh-TW" altLang="en-US" sz="2800" b="1" dirty="0">
                <a:solidFill>
                  <a:srgbClr val="FF0000"/>
                </a:solidFill>
              </a:rPr>
              <a:t>幫自己也是幫別人</a:t>
            </a:r>
            <a:br>
              <a:rPr lang="en-US" altLang="zh-TW" dirty="0">
                <a:solidFill>
                  <a:srgbClr val="FF0000"/>
                </a:solidFill>
              </a:rPr>
            </a:br>
            <a:r>
              <a:rPr lang="zh-TW" altLang="en-US" dirty="0"/>
              <a:t> </a:t>
            </a:r>
            <a:r>
              <a:rPr lang="zh-TW" altLang="en-US" sz="2800" b="1" dirty="0">
                <a:solidFill>
                  <a:srgbClr val="FF0000"/>
                </a:solidFill>
              </a:rPr>
              <a:t>專心</a:t>
            </a:r>
            <a:r>
              <a:rPr lang="en-US" altLang="zh-TW" sz="2800" b="1" dirty="0"/>
              <a:t>-</a:t>
            </a:r>
            <a:r>
              <a:rPr lang="zh-TW" altLang="en-US" sz="2800" b="1" dirty="0"/>
              <a:t>眼睛看著說話的人</a:t>
            </a:r>
            <a:endParaRPr lang="en-US" altLang="zh-TW" sz="2800" b="1" dirty="0"/>
          </a:p>
          <a:p>
            <a:pPr marL="0" indent="0">
              <a:buNone/>
            </a:pPr>
            <a:r>
              <a:rPr lang="zh-TW" altLang="en-US" sz="2800" b="1" dirty="0">
                <a:solidFill>
                  <a:srgbClr val="FF0000"/>
                </a:solidFill>
              </a:rPr>
              <a:t>    回應</a:t>
            </a:r>
            <a:r>
              <a:rPr lang="en-US" altLang="zh-TW" sz="2800" b="1" dirty="0"/>
              <a:t>-</a:t>
            </a:r>
            <a:r>
              <a:rPr lang="zh-TW" altLang="en-US" sz="2800" b="1" dirty="0"/>
              <a:t>不說刺刺話讓人受傷</a:t>
            </a:r>
            <a:endParaRPr lang="en-US" altLang="zh-TW" sz="2800" b="1" dirty="0"/>
          </a:p>
          <a:p>
            <a:pPr marL="0" indent="0">
              <a:buNone/>
            </a:pPr>
            <a:r>
              <a:rPr lang="zh-TW" altLang="en-US" sz="2800" b="1" dirty="0">
                <a:solidFill>
                  <a:srgbClr val="FF0000"/>
                </a:solidFill>
              </a:rPr>
              <a:t>    勇敢</a:t>
            </a:r>
            <a:r>
              <a:rPr lang="en-US" altLang="zh-TW" sz="2800" b="1" dirty="0"/>
              <a:t>-</a:t>
            </a:r>
            <a:r>
              <a:rPr lang="zh-TW" altLang="en-US" sz="2800" b="1" dirty="0"/>
              <a:t>說清楚自己的想法</a:t>
            </a:r>
            <a:endParaRPr lang="en-US" altLang="zh-TW" sz="2800" b="1" dirty="0"/>
          </a:p>
          <a:p>
            <a:r>
              <a:rPr lang="zh-TW" altLang="en-US" sz="2800" b="1" dirty="0">
                <a:solidFill>
                  <a:srgbClr val="0070C0"/>
                </a:solidFill>
              </a:rPr>
              <a:t>我們的目標是什麼</a:t>
            </a:r>
            <a:r>
              <a:rPr lang="en-US" altLang="zh-TW" sz="2800" b="1" dirty="0">
                <a:solidFill>
                  <a:srgbClr val="0070C0"/>
                </a:solidFill>
              </a:rPr>
              <a:t>?</a:t>
            </a:r>
          </a:p>
          <a:p>
            <a:pPr marL="0" indent="0">
              <a:buNone/>
            </a:pPr>
            <a:r>
              <a:rPr lang="zh-TW" altLang="en-US" sz="2800" dirty="0"/>
              <a:t>    把三年級的功夫練好</a:t>
            </a:r>
            <a:endParaRPr lang="en-US" altLang="zh-TW" sz="2800" dirty="0"/>
          </a:p>
          <a:p>
            <a:pPr marL="0" indent="0">
              <a:buNone/>
            </a:pPr>
            <a:r>
              <a:rPr lang="zh-TW" altLang="en-US" sz="2800" b="1" dirty="0">
                <a:solidFill>
                  <a:srgbClr val="FF0000"/>
                </a:solidFill>
              </a:rPr>
              <a:t>    </a:t>
            </a:r>
            <a:r>
              <a:rPr lang="en-US" altLang="zh-TW" sz="2800" b="1" dirty="0">
                <a:solidFill>
                  <a:srgbClr val="FF0000"/>
                </a:solidFill>
              </a:rPr>
              <a:t>12</a:t>
            </a:r>
            <a:r>
              <a:rPr lang="zh-TW" altLang="en-US" sz="2800" b="1" dirty="0">
                <a:solidFill>
                  <a:srgbClr val="FF0000"/>
                </a:solidFill>
              </a:rPr>
              <a:t>月</a:t>
            </a:r>
            <a:r>
              <a:rPr lang="zh-TW" altLang="en-US" sz="2800" dirty="0"/>
              <a:t>有一場武林大會 通過就可以自由了</a:t>
            </a:r>
            <a:r>
              <a:rPr lang="en-US" altLang="zh-TW" sz="2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62259933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1333500"/>
            <a:ext cx="744855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8254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334963"/>
            <a:ext cx="8424863" cy="618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秘密任務</a:t>
            </a:r>
            <a:r>
              <a:rPr lang="en-US" altLang="zh-TW" dirty="0"/>
              <a:t>--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dirty="0"/>
              <a:t>易先生和昜先生</a:t>
            </a:r>
            <a:endParaRPr lang="en-US" altLang="zh-TW" dirty="0"/>
          </a:p>
          <a:p>
            <a:r>
              <a:rPr lang="zh-TW" altLang="en-US" dirty="0"/>
              <a:t>易</a:t>
            </a:r>
            <a:r>
              <a:rPr lang="en-US" altLang="zh-TW" dirty="0"/>
              <a:t>--</a:t>
            </a:r>
          </a:p>
        </p:txBody>
      </p:sp>
    </p:spTree>
    <p:extLst>
      <p:ext uri="{BB962C8B-B14F-4D97-AF65-F5344CB8AC3E}">
        <p14:creationId xmlns:p14="http://schemas.microsoft.com/office/powerpoint/2010/main" val="34763062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公正">
  <a:themeElements>
    <a:clrScheme name="公正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公正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428</TotalTime>
  <Words>398</Words>
  <Application>Microsoft Office PowerPoint</Application>
  <PresentationFormat>如螢幕大小 (4:3)</PresentationFormat>
  <Paragraphs>91</Paragraphs>
  <Slides>19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0" baseType="lpstr">
      <vt:lpstr>公正</vt:lpstr>
      <vt:lpstr>歡迎光臨國語練功房</vt:lpstr>
      <vt:lpstr>為什麼要來-WHY</vt:lpstr>
      <vt:lpstr>什麼時候要來?WHEN</vt:lpstr>
      <vt:lpstr>我要和誰一起學習?WHO</vt:lpstr>
      <vt:lpstr>我們的目標是?</vt:lpstr>
      <vt:lpstr>合作力量大—幫別人也是幫自己</vt:lpstr>
      <vt:lpstr>PowerPoint 簡報</vt:lpstr>
      <vt:lpstr>分數計算</vt:lpstr>
      <vt:lpstr>任務一:從1數到12(        )</vt:lpstr>
      <vt:lpstr>任務一:從1數到12(       )</vt:lpstr>
      <vt:lpstr>任務一:從1數到12</vt:lpstr>
      <vt:lpstr>任務二:找找看 詩的規律</vt:lpstr>
      <vt:lpstr>任務二:找找看 詩的規律</vt:lpstr>
      <vt:lpstr>PowerPoint 簡報</vt:lpstr>
      <vt:lpstr>任務三:寫出所有結構裡有“口”的字</vt:lpstr>
      <vt:lpstr>任務三:口部字的秘密</vt:lpstr>
      <vt:lpstr>複習加油讚</vt:lpstr>
      <vt:lpstr>PowerPoint 簡報</vt:lpstr>
      <vt:lpstr>秘密任務--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歡迎光臨國語練功房</dc:title>
  <dc:creator>user</dc:creator>
  <cp:lastModifiedBy>怡珍 詹</cp:lastModifiedBy>
  <cp:revision>41</cp:revision>
  <dcterms:created xsi:type="dcterms:W3CDTF">2018-09-12T23:05:12Z</dcterms:created>
  <dcterms:modified xsi:type="dcterms:W3CDTF">2018-09-18T06:19:02Z</dcterms:modified>
</cp:coreProperties>
</file>