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Default Extension="mp3" ContentType="audio/unknown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2"/>
  </p:notesMasterIdLst>
  <p:sldIdLst>
    <p:sldId id="269" r:id="rId2"/>
    <p:sldId id="333" r:id="rId3"/>
    <p:sldId id="327" r:id="rId4"/>
    <p:sldId id="337" r:id="rId5"/>
    <p:sldId id="323" r:id="rId6"/>
    <p:sldId id="338" r:id="rId7"/>
    <p:sldId id="340" r:id="rId8"/>
    <p:sldId id="334" r:id="rId9"/>
    <p:sldId id="321" r:id="rId10"/>
    <p:sldId id="277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5C95"/>
    <a:srgbClr val="E4004E"/>
    <a:srgbClr val="FADC2B"/>
    <a:srgbClr val="900090"/>
    <a:srgbClr val="934671"/>
    <a:srgbClr val="F6AE1A"/>
    <a:srgbClr val="0000A5"/>
    <a:srgbClr val="E15300"/>
    <a:srgbClr val="FF5300"/>
    <a:srgbClr val="98487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00" autoAdjust="0"/>
    <p:restoredTop sz="78908" autoAdjust="0"/>
  </p:normalViewPr>
  <p:slideViewPr>
    <p:cSldViewPr snapToGrid="0">
      <p:cViewPr>
        <p:scale>
          <a:sx n="55" d="100"/>
          <a:sy n="55" d="100"/>
        </p:scale>
        <p:origin x="-130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DDF2C-9764-438B-9DEB-CA79D65ED6A3}" type="datetimeFigureOut">
              <a:rPr lang="zh-CN" altLang="en-US" smtClean="0"/>
              <a:pPr/>
              <a:t>2019/3/6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F6E9FB-B844-48DD-B8F5-EE5BDEDDFA4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1118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6E9FB-B844-48DD-B8F5-EE5BDEDDFA4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6E9FB-B844-48DD-B8F5-EE5BDEDDFA4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6E9FB-B844-48DD-B8F5-EE5BDEDDFA4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6E9FB-B844-48DD-B8F5-EE5BDEDDFA4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我們拍攝的照片可辦身分證及護照使用，以下為拍攝證件注意事項：</a:t>
            </a:r>
            <a:b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一、為避免影響相片效果及美觀，建議宜穿著深色系衣服照相，避免穿著淺色系衣服。</a:t>
            </a:r>
            <a:b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二、留長髮者，其瀏海以不得遮蓋眉毛及臉部五官為原則；鬢角亦為頭髮之一部分，如過長已明顯遮蓋耳朵，則宜適度修剪，惟亦不得故意遮蓋耳朵。</a:t>
            </a:r>
            <a:b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三、不得刻意遮蓋眼、鼻、口、臉、兩耳等臉部五官或輪廓。 </a:t>
            </a:r>
            <a:b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四、如果配戴眼鏡： （一）眼睛需清楚呈現，不能有閃光反射在眼鏡上，且不能佩戴有色眼鏡。 （二）確認鏡架不遮住眼睛任何的一部分（請避免配戴粗重的鏡架）</a:t>
            </a:r>
            <a:endParaRPr lang="zh-TW" altLang="en-US" b="0" dirty="0" smtClean="0">
              <a:effectLst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6E9FB-B844-48DD-B8F5-EE5BDEDDFA4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Blip>
                <a:blip r:embed="rId3"/>
              </a:buBlip>
            </a:pPr>
            <a:r>
              <a:rPr lang="zh-TW" altLang="en-US" sz="4000" dirty="0" smtClean="0">
                <a:solidFill>
                  <a:schemeClr val="accent1">
                    <a:lumMod val="75000"/>
                  </a:schemeClr>
                </a:solidFill>
              </a:rPr>
              <a:t>就讀國中欄</a:t>
            </a:r>
            <a:endParaRPr lang="en-US" altLang="zh-TW" sz="4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6E9FB-B844-48DD-B8F5-EE5BDEDDFA4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6E9FB-B844-48DD-B8F5-EE5BDEDDFA4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6E9FB-B844-48DD-B8F5-EE5BDEDDFA4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6E9FB-B844-48DD-B8F5-EE5BDEDDFA4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一张图片和内容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7"/>
          <p:cNvSpPr>
            <a:spLocks noGrp="1"/>
          </p:cNvSpPr>
          <p:nvPr>
            <p:ph type="pic" sz="quarter" idx="10" hasCustomPrompt="1"/>
          </p:nvPr>
        </p:nvSpPr>
        <p:spPr>
          <a:xfrm>
            <a:off x="1379539" y="1988457"/>
            <a:ext cx="4600347" cy="2881993"/>
          </a:xfrm>
          <a:prstGeom prst="roundRect">
            <a:avLst>
              <a:gd name="adj" fmla="val 5430"/>
            </a:avLst>
          </a:prstGeom>
          <a:solidFill>
            <a:schemeClr val="bg1"/>
          </a:solidFill>
          <a:ln w="38100" cap="rnd">
            <a:solidFill>
              <a:srgbClr val="93467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/>
            <a:r>
              <a:rPr lang="zh-CN" altLang="en-US" dirty="0"/>
              <a:t>单击添加图片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7"/>
          <p:cNvSpPr>
            <a:spLocks noGrp="1"/>
          </p:cNvSpPr>
          <p:nvPr>
            <p:ph type="pic" sz="quarter" idx="15" hasCustomPrompt="1"/>
          </p:nvPr>
        </p:nvSpPr>
        <p:spPr>
          <a:xfrm>
            <a:off x="1379539" y="1712687"/>
            <a:ext cx="4600347" cy="2614383"/>
          </a:xfrm>
          <a:prstGeom prst="roundRect">
            <a:avLst>
              <a:gd name="adj" fmla="val 5737"/>
            </a:avLst>
          </a:prstGeom>
          <a:solidFill>
            <a:schemeClr val="bg1"/>
          </a:solidFill>
          <a:ln w="38100" cap="rnd">
            <a:solidFill>
              <a:srgbClr val="93467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/>
            <a:r>
              <a:rPr lang="zh-CN" altLang="en-US" dirty="0"/>
              <a:t>单击添加图片</a:t>
            </a:r>
          </a:p>
        </p:txBody>
      </p:sp>
      <p:sp>
        <p:nvSpPr>
          <p:cNvPr id="3" name="图片占位符 7"/>
          <p:cNvSpPr>
            <a:spLocks noGrp="1"/>
          </p:cNvSpPr>
          <p:nvPr>
            <p:ph type="pic" sz="quarter" idx="16" hasCustomPrompt="1"/>
          </p:nvPr>
        </p:nvSpPr>
        <p:spPr>
          <a:xfrm>
            <a:off x="6194767" y="1712686"/>
            <a:ext cx="4600346" cy="2614383"/>
          </a:xfrm>
          <a:prstGeom prst="roundRect">
            <a:avLst>
              <a:gd name="adj" fmla="val 6466"/>
            </a:avLst>
          </a:prstGeom>
          <a:solidFill>
            <a:schemeClr val="bg1"/>
          </a:solidFill>
          <a:ln w="38100" cap="rnd">
            <a:solidFill>
              <a:srgbClr val="93467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/>
            <a:r>
              <a:rPr lang="zh-CN" altLang="en-US" dirty="0"/>
              <a:t>单击添加图片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7"/>
          <p:cNvSpPr>
            <a:spLocks noGrp="1"/>
          </p:cNvSpPr>
          <p:nvPr>
            <p:ph type="pic" sz="quarter" idx="18" hasCustomPrompt="1"/>
          </p:nvPr>
        </p:nvSpPr>
        <p:spPr>
          <a:xfrm>
            <a:off x="1379539" y="1712687"/>
            <a:ext cx="2798761" cy="2917370"/>
          </a:xfrm>
          <a:prstGeom prst="roundRect">
            <a:avLst>
              <a:gd name="adj" fmla="val 6797"/>
            </a:avLst>
          </a:prstGeom>
          <a:solidFill>
            <a:schemeClr val="bg1"/>
          </a:solidFill>
          <a:ln w="38100" cap="rnd">
            <a:solidFill>
              <a:srgbClr val="934671"/>
            </a:solidFill>
          </a:ln>
        </p:spPr>
        <p:txBody>
          <a:bodyPr anchor="ctr">
            <a:normAutofit/>
          </a:bodyPr>
          <a:lstStyle>
            <a:lvl1pPr algn="ctr"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单击添加图片</a:t>
            </a:r>
          </a:p>
        </p:txBody>
      </p:sp>
      <p:sp>
        <p:nvSpPr>
          <p:cNvPr id="3" name="图片占位符 7"/>
          <p:cNvSpPr>
            <a:spLocks noGrp="1"/>
          </p:cNvSpPr>
          <p:nvPr>
            <p:ph type="pic" sz="quarter" idx="19" hasCustomPrompt="1"/>
          </p:nvPr>
        </p:nvSpPr>
        <p:spPr>
          <a:xfrm>
            <a:off x="4683857" y="1712687"/>
            <a:ext cx="2798761" cy="2917370"/>
          </a:xfrm>
          <a:prstGeom prst="roundRect">
            <a:avLst>
              <a:gd name="adj" fmla="val 6457"/>
            </a:avLst>
          </a:prstGeom>
          <a:solidFill>
            <a:schemeClr val="bg1"/>
          </a:solidFill>
          <a:ln w="38100" cap="rnd">
            <a:solidFill>
              <a:srgbClr val="934671"/>
            </a:solidFill>
          </a:ln>
        </p:spPr>
        <p:txBody>
          <a:bodyPr anchor="ctr">
            <a:normAutofit/>
          </a:bodyPr>
          <a:lstStyle>
            <a:lvl1pPr algn="ctr"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单击添加图片</a:t>
            </a:r>
          </a:p>
        </p:txBody>
      </p:sp>
      <p:sp>
        <p:nvSpPr>
          <p:cNvPr id="4" name="图片占位符 7"/>
          <p:cNvSpPr>
            <a:spLocks noGrp="1"/>
          </p:cNvSpPr>
          <p:nvPr>
            <p:ph type="pic" sz="quarter" idx="20" hasCustomPrompt="1"/>
          </p:nvPr>
        </p:nvSpPr>
        <p:spPr>
          <a:xfrm>
            <a:off x="7988175" y="1712687"/>
            <a:ext cx="2798761" cy="2917370"/>
          </a:xfrm>
          <a:prstGeom prst="roundRect">
            <a:avLst>
              <a:gd name="adj" fmla="val 6797"/>
            </a:avLst>
          </a:prstGeom>
          <a:solidFill>
            <a:schemeClr val="bg1"/>
          </a:solidFill>
          <a:ln w="38100" cap="rnd">
            <a:solidFill>
              <a:srgbClr val="934671"/>
            </a:solidFill>
          </a:ln>
        </p:spPr>
        <p:txBody>
          <a:bodyPr anchor="ctr">
            <a:normAutofit/>
          </a:bodyPr>
          <a:lstStyle>
            <a:lvl1pPr algn="ctr"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单击添加图片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一张图片和内容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张图片和内容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张图片和内容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2460626" y="1638300"/>
            <a:ext cx="2371725" cy="3160261"/>
          </a:xfrm>
          <a:custGeom>
            <a:avLst/>
            <a:gdLst>
              <a:gd name="connsiteX0" fmla="*/ 1185863 w 2371725"/>
              <a:gd name="connsiteY0" fmla="*/ 0 h 3695475"/>
              <a:gd name="connsiteX1" fmla="*/ 2371725 w 2371725"/>
              <a:gd name="connsiteY1" fmla="*/ 366292 h 3695475"/>
              <a:gd name="connsiteX2" fmla="*/ 2371725 w 2371725"/>
              <a:gd name="connsiteY2" fmla="*/ 3329183 h 3695475"/>
              <a:gd name="connsiteX3" fmla="*/ 1185863 w 2371725"/>
              <a:gd name="connsiteY3" fmla="*/ 3695475 h 3695475"/>
              <a:gd name="connsiteX4" fmla="*/ 0 w 2371725"/>
              <a:gd name="connsiteY4" fmla="*/ 3329183 h 3695475"/>
              <a:gd name="connsiteX5" fmla="*/ 0 w 2371725"/>
              <a:gd name="connsiteY5" fmla="*/ 366292 h 369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1725" h="3695475">
                <a:moveTo>
                  <a:pt x="1185863" y="0"/>
                </a:moveTo>
                <a:lnTo>
                  <a:pt x="2371725" y="366292"/>
                </a:lnTo>
                <a:lnTo>
                  <a:pt x="2371725" y="3329183"/>
                </a:lnTo>
                <a:lnTo>
                  <a:pt x="1185863" y="3695475"/>
                </a:lnTo>
                <a:lnTo>
                  <a:pt x="0" y="3329183"/>
                </a:lnTo>
                <a:lnTo>
                  <a:pt x="0" y="366292"/>
                </a:lnTo>
                <a:close/>
              </a:path>
            </a:pathLst>
          </a:custGeom>
          <a:ln w="19050">
            <a:solidFill>
              <a:schemeClr val="bg1">
                <a:lumMod val="95000"/>
              </a:schemeClr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4883150" y="1638300"/>
            <a:ext cx="2370138" cy="3160261"/>
          </a:xfrm>
          <a:custGeom>
            <a:avLst/>
            <a:gdLst>
              <a:gd name="connsiteX0" fmla="*/ 1185069 w 2370138"/>
              <a:gd name="connsiteY0" fmla="*/ 0 h 3695475"/>
              <a:gd name="connsiteX1" fmla="*/ 2370138 w 2370138"/>
              <a:gd name="connsiteY1" fmla="*/ 366292 h 3695475"/>
              <a:gd name="connsiteX2" fmla="*/ 2370138 w 2370138"/>
              <a:gd name="connsiteY2" fmla="*/ 3329183 h 3695475"/>
              <a:gd name="connsiteX3" fmla="*/ 1185069 w 2370138"/>
              <a:gd name="connsiteY3" fmla="*/ 3695475 h 3695475"/>
              <a:gd name="connsiteX4" fmla="*/ 0 w 2370138"/>
              <a:gd name="connsiteY4" fmla="*/ 3329183 h 3695475"/>
              <a:gd name="connsiteX5" fmla="*/ 0 w 2370138"/>
              <a:gd name="connsiteY5" fmla="*/ 366292 h 369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0138" h="3695475">
                <a:moveTo>
                  <a:pt x="1185069" y="0"/>
                </a:moveTo>
                <a:lnTo>
                  <a:pt x="2370138" y="366292"/>
                </a:lnTo>
                <a:lnTo>
                  <a:pt x="2370138" y="3329183"/>
                </a:lnTo>
                <a:lnTo>
                  <a:pt x="1185069" y="3695475"/>
                </a:lnTo>
                <a:lnTo>
                  <a:pt x="0" y="3329183"/>
                </a:lnTo>
                <a:lnTo>
                  <a:pt x="0" y="366292"/>
                </a:lnTo>
                <a:close/>
              </a:path>
            </a:pathLst>
          </a:custGeom>
          <a:ln w="19050">
            <a:solidFill>
              <a:schemeClr val="bg1">
                <a:lumMod val="95000"/>
              </a:schemeClr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2"/>
          </p:nvPr>
        </p:nvSpPr>
        <p:spPr>
          <a:xfrm>
            <a:off x="7304089" y="1638300"/>
            <a:ext cx="2371725" cy="3160261"/>
          </a:xfrm>
          <a:custGeom>
            <a:avLst/>
            <a:gdLst>
              <a:gd name="connsiteX0" fmla="*/ 1185863 w 2371725"/>
              <a:gd name="connsiteY0" fmla="*/ 0 h 3695475"/>
              <a:gd name="connsiteX1" fmla="*/ 2371725 w 2371725"/>
              <a:gd name="connsiteY1" fmla="*/ 366292 h 3695475"/>
              <a:gd name="connsiteX2" fmla="*/ 2371725 w 2371725"/>
              <a:gd name="connsiteY2" fmla="*/ 3329183 h 3695475"/>
              <a:gd name="connsiteX3" fmla="*/ 1185863 w 2371725"/>
              <a:gd name="connsiteY3" fmla="*/ 3695475 h 3695475"/>
              <a:gd name="connsiteX4" fmla="*/ 0 w 2371725"/>
              <a:gd name="connsiteY4" fmla="*/ 3329183 h 3695475"/>
              <a:gd name="connsiteX5" fmla="*/ 0 w 2371725"/>
              <a:gd name="connsiteY5" fmla="*/ 366292 h 369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1725" h="3695475">
                <a:moveTo>
                  <a:pt x="1185863" y="0"/>
                </a:moveTo>
                <a:lnTo>
                  <a:pt x="2371725" y="366292"/>
                </a:lnTo>
                <a:lnTo>
                  <a:pt x="2371725" y="3329183"/>
                </a:lnTo>
                <a:lnTo>
                  <a:pt x="1185863" y="3695475"/>
                </a:lnTo>
                <a:lnTo>
                  <a:pt x="0" y="3329183"/>
                </a:lnTo>
                <a:lnTo>
                  <a:pt x="0" y="366292"/>
                </a:lnTo>
                <a:close/>
              </a:path>
            </a:pathLst>
          </a:custGeom>
          <a:ln w="19050">
            <a:solidFill>
              <a:schemeClr val="bg1">
                <a:lumMod val="95000"/>
              </a:schemeClr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4867" y="2440769"/>
            <a:ext cx="5260975" cy="1311128"/>
          </a:xfrm>
        </p:spPr>
        <p:txBody>
          <a:bodyPr anchor="ctr">
            <a:spAutoFit/>
          </a:bodyPr>
          <a:lstStyle>
            <a:lvl1pPr marL="0" indent="0" algn="ctr">
              <a:buNone/>
              <a:defRPr sz="8800" b="1">
                <a:solidFill>
                  <a:srgbClr val="98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558A7-513C-47BE-9B6D-29FE45CBE407}" type="datetimeFigureOut">
              <a:rPr lang="zh-CN" altLang="en-US" smtClean="0"/>
              <a:pPr/>
              <a:t>2019/3/6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8B8F-0AD3-4B91-89A9-EA0C1FE9243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enka - Uniqu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1027801" y="-609600"/>
            <a:ext cx="609600" cy="609600"/>
          </a:xfrm>
          <a:prstGeom prst="rect">
            <a:avLst/>
          </a:prstGeom>
        </p:spPr>
      </p:pic>
      <p:pic>
        <p:nvPicPr>
          <p:cNvPr id="7" name="圖片 6" descr="WuTa_2019-02-27_11-37-56.jpg"/>
          <p:cNvPicPr>
            <a:picLocks noChangeAspect="1"/>
          </p:cNvPicPr>
          <p:nvPr/>
        </p:nvPicPr>
        <p:blipFill>
          <a:blip r:embed="rId6" cstate="print"/>
          <a:srcRect t="20629"/>
          <a:stretch>
            <a:fillRect/>
          </a:stretch>
        </p:blipFill>
        <p:spPr>
          <a:xfrm>
            <a:off x="1472241" y="207034"/>
            <a:ext cx="9144000" cy="544326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676590" y="4906514"/>
            <a:ext cx="8839200" cy="1175658"/>
            <a:chOff x="2244609" y="2057400"/>
            <a:chExt cx="7702783" cy="870858"/>
          </a:xfrm>
        </p:grpSpPr>
        <p:sp>
          <p:nvSpPr>
            <p:cNvPr id="3" name="任意多边形: 形状 2"/>
            <p:cNvSpPr/>
            <p:nvPr/>
          </p:nvSpPr>
          <p:spPr>
            <a:xfrm>
              <a:off x="2244609" y="2057400"/>
              <a:ext cx="7702783" cy="870858"/>
            </a:xfrm>
            <a:custGeom>
              <a:avLst/>
              <a:gdLst>
                <a:gd name="connsiteX0" fmla="*/ 0 w 7702783"/>
                <a:gd name="connsiteY0" fmla="*/ 0 h 870858"/>
                <a:gd name="connsiteX1" fmla="*/ 7702783 w 7702783"/>
                <a:gd name="connsiteY1" fmla="*/ 0 h 870858"/>
                <a:gd name="connsiteX2" fmla="*/ 7298534 w 7702783"/>
                <a:gd name="connsiteY2" fmla="*/ 435430 h 870858"/>
                <a:gd name="connsiteX3" fmla="*/ 7702782 w 7702783"/>
                <a:gd name="connsiteY3" fmla="*/ 870858 h 870858"/>
                <a:gd name="connsiteX4" fmla="*/ 3 w 7702783"/>
                <a:gd name="connsiteY4" fmla="*/ 870858 h 870858"/>
                <a:gd name="connsiteX5" fmla="*/ 404250 w 7702783"/>
                <a:gd name="connsiteY5" fmla="*/ 435431 h 87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02783" h="870858">
                  <a:moveTo>
                    <a:pt x="0" y="0"/>
                  </a:moveTo>
                  <a:lnTo>
                    <a:pt x="7702783" y="0"/>
                  </a:lnTo>
                  <a:lnTo>
                    <a:pt x="7298534" y="435430"/>
                  </a:lnTo>
                  <a:lnTo>
                    <a:pt x="7702782" y="870858"/>
                  </a:lnTo>
                  <a:lnTo>
                    <a:pt x="3" y="870858"/>
                  </a:lnTo>
                  <a:lnTo>
                    <a:pt x="404250" y="435431"/>
                  </a:lnTo>
                  <a:close/>
                </a:path>
              </a:pathLst>
            </a:custGeom>
            <a:solidFill>
              <a:srgbClr val="005C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2409826" y="2133692"/>
              <a:ext cx="7372349" cy="718275"/>
            </a:xfrm>
            <a:custGeom>
              <a:avLst/>
              <a:gdLst>
                <a:gd name="connsiteX0" fmla="*/ 0 w 7702783"/>
                <a:gd name="connsiteY0" fmla="*/ 0 h 870858"/>
                <a:gd name="connsiteX1" fmla="*/ 7702783 w 7702783"/>
                <a:gd name="connsiteY1" fmla="*/ 0 h 870858"/>
                <a:gd name="connsiteX2" fmla="*/ 7298534 w 7702783"/>
                <a:gd name="connsiteY2" fmla="*/ 435430 h 870858"/>
                <a:gd name="connsiteX3" fmla="*/ 7702782 w 7702783"/>
                <a:gd name="connsiteY3" fmla="*/ 870858 h 870858"/>
                <a:gd name="connsiteX4" fmla="*/ 3 w 7702783"/>
                <a:gd name="connsiteY4" fmla="*/ 870858 h 870858"/>
                <a:gd name="connsiteX5" fmla="*/ 404250 w 7702783"/>
                <a:gd name="connsiteY5" fmla="*/ 435431 h 87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02783" h="870858">
                  <a:moveTo>
                    <a:pt x="0" y="0"/>
                  </a:moveTo>
                  <a:lnTo>
                    <a:pt x="7702783" y="0"/>
                  </a:lnTo>
                  <a:lnTo>
                    <a:pt x="7298534" y="435430"/>
                  </a:lnTo>
                  <a:lnTo>
                    <a:pt x="7702782" y="870858"/>
                  </a:lnTo>
                  <a:lnTo>
                    <a:pt x="3" y="870858"/>
                  </a:lnTo>
                  <a:lnTo>
                    <a:pt x="404250" y="435431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865751" y="5092369"/>
            <a:ext cx="65004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 smtClean="0">
                <a:solidFill>
                  <a:srgbClr val="FADC2B"/>
                </a:solidFill>
                <a:latin typeface="微軟正黑體" pitchFamily="34" charset="-120"/>
                <a:ea typeface="微軟正黑體" pitchFamily="34" charset="-120"/>
              </a:rPr>
              <a:t>歡迎參加</a:t>
            </a:r>
            <a:r>
              <a:rPr lang="zh-TW" altLang="en-US" sz="4400" b="1" dirty="0" smtClean="0">
                <a:solidFill>
                  <a:srgbClr val="FADC2B"/>
                </a:solidFill>
                <a:latin typeface="微軟正黑體" pitchFamily="34" charset="-120"/>
                <a:ea typeface="微軟正黑體" pitchFamily="34" charset="-120"/>
              </a:rPr>
              <a:t>六年</a:t>
            </a:r>
            <a:r>
              <a:rPr lang="en-US" altLang="zh-TW" sz="4400" b="1" dirty="0" smtClean="0">
                <a:solidFill>
                  <a:srgbClr val="FADC2B"/>
                </a:solidFill>
                <a:latin typeface="微軟正黑體" pitchFamily="34" charset="-120"/>
                <a:ea typeface="微軟正黑體" pitchFamily="34" charset="-120"/>
              </a:rPr>
              <a:t>15</a:t>
            </a:r>
            <a:r>
              <a:rPr lang="zh-TW" altLang="en-US" sz="4400" b="1" dirty="0" smtClean="0">
                <a:solidFill>
                  <a:srgbClr val="FADC2B"/>
                </a:solidFill>
                <a:latin typeface="微軟正黑體" pitchFamily="34" charset="-120"/>
                <a:ea typeface="微軟正黑體" pitchFamily="34" charset="-120"/>
              </a:rPr>
              <a:t>班</a:t>
            </a:r>
            <a:r>
              <a:rPr lang="zh-TW" altLang="en-US" sz="4400" b="1" dirty="0" smtClean="0">
                <a:solidFill>
                  <a:srgbClr val="FADC2B"/>
                </a:solidFill>
                <a:latin typeface="微軟正黑體" pitchFamily="34" charset="-120"/>
                <a:ea typeface="微軟正黑體" pitchFamily="34" charset="-120"/>
              </a:rPr>
              <a:t>家長日</a:t>
            </a:r>
            <a:endParaRPr lang="zh-CN" altLang="en-US" sz="4400" b="1" dirty="0">
              <a:solidFill>
                <a:srgbClr val="FADC2B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vide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65301" y="487589"/>
            <a:ext cx="424757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6000" b="1" dirty="0" smtClean="0">
                <a:solidFill>
                  <a:srgbClr val="005C95"/>
                </a:solidFill>
                <a:latin typeface="+mn-lt"/>
                <a:ea typeface="微软雅黑" panose="020B0503020204020204" pitchFamily="34" charset="-122"/>
              </a:rPr>
              <a:t>六下家長日</a:t>
            </a:r>
            <a:endParaRPr lang="en-US" altLang="zh-CN" sz="6000" b="1" dirty="0">
              <a:solidFill>
                <a:srgbClr val="005C95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765301" y="1729237"/>
            <a:ext cx="8888844" cy="47295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Blip>
                <a:blip r:embed="rId5"/>
              </a:buBlip>
            </a:pPr>
            <a:r>
              <a:rPr lang="zh-TW" altLang="en-US" sz="4800" b="1" dirty="0" smtClean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六</a:t>
            </a:r>
            <a:r>
              <a:rPr lang="zh-TW" altLang="en-US" sz="4800" b="1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下</a:t>
            </a:r>
            <a:r>
              <a:rPr lang="zh-TW" altLang="en-US" sz="4800" b="1" dirty="0" smtClean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重要活動說明</a:t>
            </a:r>
            <a:endParaRPr lang="en-US" altLang="zh-TW" sz="4800" b="1" dirty="0" smtClean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>
              <a:buBlip>
                <a:blip r:embed="rId5"/>
              </a:buBlip>
            </a:pPr>
            <a:r>
              <a:rPr lang="zh-TW" altLang="en-US" sz="4800" b="1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班費收支</a:t>
            </a:r>
            <a:endParaRPr lang="en-US" altLang="zh-TW" sz="4800" b="1" dirty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>
              <a:buBlip>
                <a:blip r:embed="rId5"/>
              </a:buBlip>
            </a:pPr>
            <a:r>
              <a:rPr lang="zh-TW" altLang="en-US" sz="4800" b="1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國中入學</a:t>
            </a:r>
            <a:r>
              <a:rPr lang="zh-TW" altLang="en-US" sz="4800" b="1" dirty="0" smtClean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資料</a:t>
            </a:r>
            <a:endParaRPr lang="en-US" altLang="zh-TW" sz="4800" b="1" dirty="0" smtClean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marL="0" indent="0">
              <a:buNone/>
            </a:pPr>
            <a:endParaRPr lang="en-US" altLang="zh-TW" sz="4800" b="1" dirty="0" smtClean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marL="0" indent="0">
              <a:buNone/>
            </a:pPr>
            <a:endParaRPr lang="en-US" altLang="zh-TW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AutoShape 6" descr="「小錯誤大發明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「小錯誤大發明」的圖片搜尋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639975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65301" y="487589"/>
            <a:ext cx="424757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400" b="1" dirty="0" smtClean="0">
                <a:solidFill>
                  <a:srgbClr val="005C95"/>
                </a:solidFill>
                <a:latin typeface="+mn-lt"/>
                <a:ea typeface="微软雅黑" panose="020B0503020204020204" pitchFamily="34" charset="-122"/>
              </a:rPr>
              <a:t>六</a:t>
            </a:r>
            <a:r>
              <a:rPr lang="zh-TW" altLang="en-US" sz="4400" b="1" dirty="0">
                <a:solidFill>
                  <a:srgbClr val="005C95"/>
                </a:solidFill>
                <a:latin typeface="+mn-lt"/>
                <a:ea typeface="微软雅黑" panose="020B0503020204020204" pitchFamily="34" charset="-122"/>
              </a:rPr>
              <a:t>下</a:t>
            </a:r>
            <a:r>
              <a:rPr lang="zh-TW" altLang="en-US" sz="4400" b="1" dirty="0" smtClean="0">
                <a:solidFill>
                  <a:srgbClr val="005C95"/>
                </a:solidFill>
                <a:latin typeface="+mn-lt"/>
                <a:ea typeface="微软雅黑" panose="020B0503020204020204" pitchFamily="34" charset="-122"/>
              </a:rPr>
              <a:t>重要活動</a:t>
            </a:r>
            <a:endParaRPr lang="en-US" altLang="zh-CN" sz="4400" b="1" dirty="0">
              <a:solidFill>
                <a:srgbClr val="005C95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" name="AutoShape 6" descr="「小錯誤大發明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「小錯誤大發明」的圖片搜尋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33673595"/>
              </p:ext>
            </p:extLst>
          </p:nvPr>
        </p:nvGraphicFramePr>
        <p:xfrm>
          <a:off x="1100346" y="1392522"/>
          <a:ext cx="10217510" cy="4179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7911"/>
                <a:gridCol w="8229599"/>
              </a:tblGrid>
              <a:tr h="865106">
                <a:tc>
                  <a:txBody>
                    <a:bodyPr/>
                    <a:lstStyle/>
                    <a:p>
                      <a:r>
                        <a:rPr lang="zh-TW" altLang="en-US" sz="3600" dirty="0" smtClean="0"/>
                        <a:t>月份</a:t>
                      </a:r>
                      <a:endParaRPr lang="zh-TW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600" dirty="0" smtClean="0"/>
                        <a:t>活動</a:t>
                      </a:r>
                      <a:endParaRPr lang="zh-TW" altLang="en-US" sz="3600" dirty="0"/>
                    </a:p>
                  </a:txBody>
                  <a:tcPr/>
                </a:tc>
              </a:tr>
              <a:tr h="828634">
                <a:tc>
                  <a:txBody>
                    <a:bodyPr/>
                    <a:lstStyle/>
                    <a:p>
                      <a:r>
                        <a:rPr lang="en-US" altLang="zh-TW" sz="3200" dirty="0" smtClean="0"/>
                        <a:t>3/26</a:t>
                      </a:r>
                      <a:endParaRPr lang="zh-TW" alt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/>
                        <a:t>英文</a:t>
                      </a:r>
                      <a:r>
                        <a:rPr lang="en-US" altLang="zh-TW" sz="3200" dirty="0" smtClean="0"/>
                        <a:t>RT</a:t>
                      </a:r>
                      <a:r>
                        <a:rPr lang="zh-TW" altLang="en-US" sz="3200" dirty="0" smtClean="0"/>
                        <a:t>比賽</a:t>
                      </a:r>
                      <a:endParaRPr lang="zh-TW" altLang="en-US" sz="3200" dirty="0"/>
                    </a:p>
                  </a:txBody>
                  <a:tcPr anchor="ctr"/>
                </a:tc>
              </a:tr>
              <a:tr h="828634">
                <a:tc>
                  <a:txBody>
                    <a:bodyPr/>
                    <a:lstStyle/>
                    <a:p>
                      <a:r>
                        <a:rPr lang="en-US" altLang="zh-TW" sz="3200" dirty="0" smtClean="0"/>
                        <a:t>3/29</a:t>
                      </a:r>
                      <a:endParaRPr lang="zh-TW" alt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證件照拍攝</a:t>
                      </a:r>
                    </a:p>
                  </a:txBody>
                  <a:tcPr anchor="ctr"/>
                </a:tc>
              </a:tr>
              <a:tr h="828634">
                <a:tc>
                  <a:txBody>
                    <a:bodyPr/>
                    <a:lstStyle/>
                    <a:p>
                      <a:r>
                        <a:rPr lang="en-US" altLang="zh-TW" sz="3200" dirty="0" smtClean="0"/>
                        <a:t>4/16</a:t>
                      </a:r>
                      <a:r>
                        <a:rPr lang="zh-TW" altLang="en-US" sz="3200" dirty="0" smtClean="0"/>
                        <a:t>、</a:t>
                      </a:r>
                      <a:r>
                        <a:rPr lang="en-US" altLang="zh-TW" sz="3200" dirty="0" smtClean="0"/>
                        <a:t>17</a:t>
                      </a:r>
                      <a:endParaRPr lang="zh-TW" alt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期中考</a:t>
                      </a:r>
                    </a:p>
                  </a:txBody>
                  <a:tcPr anchor="ctr"/>
                </a:tc>
              </a:tr>
              <a:tr h="828634">
                <a:tc>
                  <a:txBody>
                    <a:bodyPr/>
                    <a:lstStyle/>
                    <a:p>
                      <a:r>
                        <a:rPr lang="en-US" altLang="zh-TW" sz="3200" dirty="0" smtClean="0"/>
                        <a:t>4/19</a:t>
                      </a:r>
                      <a:endParaRPr lang="zh-TW" alt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大隊接力、趣味競賽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xmlns="" val="1189708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65301" y="487589"/>
            <a:ext cx="424757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400" b="1" dirty="0" smtClean="0">
                <a:solidFill>
                  <a:srgbClr val="005C95"/>
                </a:solidFill>
                <a:latin typeface="+mn-lt"/>
                <a:ea typeface="微软雅黑" panose="020B0503020204020204" pitchFamily="34" charset="-122"/>
              </a:rPr>
              <a:t>六</a:t>
            </a:r>
            <a:r>
              <a:rPr lang="zh-TW" altLang="en-US" sz="4400" b="1" dirty="0">
                <a:solidFill>
                  <a:srgbClr val="005C95"/>
                </a:solidFill>
                <a:latin typeface="+mn-lt"/>
                <a:ea typeface="微软雅黑" panose="020B0503020204020204" pitchFamily="34" charset="-122"/>
              </a:rPr>
              <a:t>下</a:t>
            </a:r>
            <a:r>
              <a:rPr lang="zh-TW" altLang="en-US" sz="4400" b="1" dirty="0" smtClean="0">
                <a:solidFill>
                  <a:srgbClr val="005C95"/>
                </a:solidFill>
                <a:latin typeface="+mn-lt"/>
                <a:ea typeface="微软雅黑" panose="020B0503020204020204" pitchFamily="34" charset="-122"/>
              </a:rPr>
              <a:t>重要活動</a:t>
            </a:r>
            <a:endParaRPr lang="en-US" altLang="zh-CN" sz="4400" b="1" dirty="0">
              <a:solidFill>
                <a:srgbClr val="005C95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" name="AutoShape 6" descr="「小錯誤大發明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「小錯誤大發明」的圖片搜尋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5195348"/>
              </p:ext>
            </p:extLst>
          </p:nvPr>
        </p:nvGraphicFramePr>
        <p:xfrm>
          <a:off x="1100346" y="1392522"/>
          <a:ext cx="10217510" cy="3351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7141"/>
                <a:gridCol w="8350369"/>
              </a:tblGrid>
              <a:tr h="865106">
                <a:tc>
                  <a:txBody>
                    <a:bodyPr/>
                    <a:lstStyle/>
                    <a:p>
                      <a:r>
                        <a:rPr lang="zh-TW" altLang="en-US" sz="3600" dirty="0" smtClean="0"/>
                        <a:t>月份</a:t>
                      </a:r>
                      <a:endParaRPr lang="zh-TW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600" dirty="0" smtClean="0"/>
                        <a:t>活動</a:t>
                      </a:r>
                      <a:endParaRPr lang="zh-TW" altLang="en-US" sz="3600" dirty="0"/>
                    </a:p>
                  </a:txBody>
                  <a:tcPr/>
                </a:tc>
              </a:tr>
              <a:tr h="828634">
                <a:tc>
                  <a:txBody>
                    <a:bodyPr/>
                    <a:lstStyle/>
                    <a:p>
                      <a:r>
                        <a:rPr lang="en-US" altLang="zh-TW" sz="3200" dirty="0" smtClean="0"/>
                        <a:t>5/4</a:t>
                      </a:r>
                      <a:endParaRPr lang="zh-TW" alt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3200" dirty="0" smtClean="0"/>
                        <a:t>40</a:t>
                      </a:r>
                      <a:r>
                        <a:rPr lang="zh-TW" altLang="en-US" sz="3200" dirty="0" smtClean="0"/>
                        <a:t>周年校慶─園遊會</a:t>
                      </a:r>
                      <a:endParaRPr lang="zh-TW" altLang="en-US" sz="3200" dirty="0"/>
                    </a:p>
                  </a:txBody>
                  <a:tcPr anchor="ctr"/>
                </a:tc>
              </a:tr>
              <a:tr h="828634">
                <a:tc>
                  <a:txBody>
                    <a:bodyPr/>
                    <a:lstStyle/>
                    <a:p>
                      <a:r>
                        <a:rPr lang="en-US" altLang="zh-TW" sz="3200" dirty="0" smtClean="0"/>
                        <a:t>6/4</a:t>
                      </a:r>
                      <a:r>
                        <a:rPr lang="zh-TW" altLang="en-US" sz="3200" dirty="0" smtClean="0"/>
                        <a:t>、</a:t>
                      </a:r>
                      <a:r>
                        <a:rPr lang="en-US" altLang="zh-TW" sz="3200" dirty="0" smtClean="0"/>
                        <a:t>6/5</a:t>
                      </a:r>
                      <a:endParaRPr lang="zh-TW" alt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畢業考   </a:t>
                      </a:r>
                      <a:r>
                        <a:rPr lang="en-US" altLang="zh-TW" sz="3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3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畢業考後盡量不要請假</a:t>
                      </a:r>
                      <a:r>
                        <a:rPr lang="en-US" altLang="zh-TW" sz="3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TW" altLang="en-US" sz="3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828634">
                <a:tc>
                  <a:txBody>
                    <a:bodyPr/>
                    <a:lstStyle/>
                    <a:p>
                      <a:r>
                        <a:rPr lang="en-US" altLang="zh-TW" sz="3200" dirty="0" smtClean="0"/>
                        <a:t>6/14</a:t>
                      </a:r>
                      <a:endParaRPr lang="zh-TW" alt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畢業典禮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xmlns="" val="2544585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65301" y="487589"/>
            <a:ext cx="424757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400" b="1" dirty="0" smtClean="0">
                <a:solidFill>
                  <a:srgbClr val="005C95"/>
                </a:solidFill>
                <a:latin typeface="+mn-lt"/>
                <a:ea typeface="微软雅黑" panose="020B0503020204020204" pitchFamily="34" charset="-122"/>
              </a:rPr>
              <a:t>六</a:t>
            </a:r>
            <a:r>
              <a:rPr lang="zh-TW" altLang="en-US" sz="4400" b="1" dirty="0">
                <a:solidFill>
                  <a:srgbClr val="005C95"/>
                </a:solidFill>
                <a:latin typeface="+mn-lt"/>
                <a:ea typeface="微软雅黑" panose="020B0503020204020204" pitchFamily="34" charset="-122"/>
              </a:rPr>
              <a:t>下</a:t>
            </a:r>
            <a:r>
              <a:rPr lang="zh-TW" altLang="en-US" sz="4400" b="1" dirty="0" smtClean="0">
                <a:solidFill>
                  <a:srgbClr val="005C95"/>
                </a:solidFill>
                <a:latin typeface="+mn-lt"/>
                <a:ea typeface="微软雅黑" panose="020B0503020204020204" pitchFamily="34" charset="-122"/>
              </a:rPr>
              <a:t>重要活動</a:t>
            </a:r>
            <a:endParaRPr lang="en-US" altLang="zh-CN" sz="4400" b="1" dirty="0">
              <a:solidFill>
                <a:srgbClr val="005C95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765301" y="1504951"/>
            <a:ext cx="8888844" cy="47295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000" dirty="0" smtClean="0"/>
              <a:t>證件</a:t>
            </a:r>
            <a:r>
              <a:rPr lang="zh-TW" altLang="en-US" sz="4000" dirty="0"/>
              <a:t>照</a:t>
            </a:r>
            <a:endParaRPr lang="en-US" altLang="zh-TW" sz="32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  <a:buBlip>
                <a:blip r:embed="rId5"/>
              </a:buBlip>
            </a:pPr>
            <a:r>
              <a:rPr lang="zh-TW" altLang="en-US" sz="3200" dirty="0" smtClean="0">
                <a:solidFill>
                  <a:schemeClr val="accent1">
                    <a:lumMod val="75000"/>
                  </a:schemeClr>
                </a:solidFill>
              </a:rPr>
              <a:t>建議穿深色衣服</a:t>
            </a:r>
            <a:endParaRPr lang="en-US" altLang="zh-TW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  <a:buBlip>
                <a:blip r:embed="rId5"/>
              </a:buBlip>
            </a:pPr>
            <a:r>
              <a:rPr lang="zh-TW" altLang="en-US" sz="3200" dirty="0" smtClean="0">
                <a:solidFill>
                  <a:schemeClr val="accent1">
                    <a:lumMod val="75000"/>
                  </a:schemeClr>
                </a:solidFill>
              </a:rPr>
              <a:t>瀏海不遮蓋眉毛、五官</a:t>
            </a:r>
            <a:endParaRPr lang="en-US" altLang="zh-TW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  <a:buBlip>
                <a:blip r:embed="rId5"/>
              </a:buBlip>
            </a:pPr>
            <a:r>
              <a:rPr lang="zh-TW" altLang="en-US" sz="3200" dirty="0" smtClean="0">
                <a:solidFill>
                  <a:schemeClr val="accent1">
                    <a:lumMod val="75000"/>
                  </a:schemeClr>
                </a:solidFill>
              </a:rPr>
              <a:t>不要點散瞳、眼鏡鏡片不能有顏色</a:t>
            </a:r>
            <a:endParaRPr lang="en-US" altLang="zh-TW" sz="4000" dirty="0"/>
          </a:p>
          <a:p>
            <a:pPr marL="0" indent="0">
              <a:lnSpc>
                <a:spcPct val="150000"/>
              </a:lnSpc>
              <a:buNone/>
            </a:pPr>
            <a:endParaRPr lang="en-US" altLang="zh-TW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AutoShape 6" descr="「小錯誤大發明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「小錯誤大發明」的圖片搜尋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787612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65301" y="487589"/>
            <a:ext cx="424757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400" b="1" dirty="0">
                <a:solidFill>
                  <a:srgbClr val="005C95"/>
                </a:solidFill>
                <a:latin typeface="+mn-lt"/>
                <a:ea typeface="微软雅黑" panose="020B0503020204020204" pitchFamily="34" charset="-122"/>
              </a:rPr>
              <a:t>國中入學資料</a:t>
            </a:r>
            <a:endParaRPr lang="en-US" altLang="zh-CN" sz="4400" b="1" dirty="0">
              <a:solidFill>
                <a:srgbClr val="005C95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765301" y="1504951"/>
            <a:ext cx="8888844" cy="47295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000" dirty="0" smtClean="0"/>
              <a:t>戶口名簿繳交時間：</a:t>
            </a:r>
            <a:r>
              <a:rPr lang="en-US" altLang="zh-TW" sz="4000" dirty="0" smtClean="0"/>
              <a:t>3/15</a:t>
            </a:r>
            <a:r>
              <a:rPr lang="zh-TW" altLang="en-US" sz="4000" dirty="0" smtClean="0"/>
              <a:t>前</a:t>
            </a:r>
            <a:endParaRPr lang="en-US" altLang="zh-TW" sz="4000" dirty="0" smtClean="0"/>
          </a:p>
          <a:p>
            <a:endParaRPr lang="en-US" altLang="zh-TW" sz="4000" dirty="0" smtClean="0"/>
          </a:p>
        </p:txBody>
      </p:sp>
      <p:sp>
        <p:nvSpPr>
          <p:cNvPr id="2" name="AutoShape 6" descr="「小錯誤大發明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「小錯誤大發明」的圖片搜尋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00" t="20346" r="3376" b="18020"/>
          <a:stretch/>
        </p:blipFill>
        <p:spPr>
          <a:xfrm>
            <a:off x="2156605" y="2242868"/>
            <a:ext cx="7194430" cy="42269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030612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65" t="16100" r="6796" b="18994"/>
          <a:stretch/>
        </p:blipFill>
        <p:spPr>
          <a:xfrm>
            <a:off x="948906" y="293297"/>
            <a:ext cx="10446656" cy="629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9780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65300" y="487589"/>
            <a:ext cx="820683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400" b="1" dirty="0" smtClean="0">
                <a:solidFill>
                  <a:srgbClr val="005C95"/>
                </a:solidFill>
                <a:latin typeface="+mn-lt"/>
                <a:ea typeface="微软雅黑" panose="020B0503020204020204" pitchFamily="34" charset="-122"/>
              </a:rPr>
              <a:t>特殊展能市長獎</a:t>
            </a:r>
            <a:endParaRPr lang="en-US" altLang="zh-CN" sz="4400" b="1" dirty="0">
              <a:solidFill>
                <a:srgbClr val="005C95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688471" y="1515606"/>
            <a:ext cx="10129718" cy="47295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TW" sz="32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AutoShape 6" descr="「小錯誤大發明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「小錯誤大發明」的圖片搜尋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765301" y="1504951"/>
            <a:ext cx="8888844" cy="47295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sz="3200" b="1" dirty="0" smtClean="0">
                <a:solidFill>
                  <a:srgbClr val="FF0000"/>
                </a:solidFill>
              </a:rPr>
              <a:t>收件</a:t>
            </a:r>
            <a:r>
              <a:rPr lang="zh-TW" altLang="en-US" sz="3200" b="1" dirty="0" smtClean="0">
                <a:solidFill>
                  <a:srgbClr val="FF0000"/>
                </a:solidFill>
              </a:rPr>
              <a:t>時間：</a:t>
            </a:r>
            <a:r>
              <a:rPr lang="en-US" altLang="zh-TW" sz="3200" b="1" dirty="0" smtClean="0">
                <a:solidFill>
                  <a:srgbClr val="FF0000"/>
                </a:solidFill>
              </a:rPr>
              <a:t>5/6~5/15</a:t>
            </a:r>
            <a:endParaRPr lang="zh-TW" altLang="zh-TW" sz="32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altLang="zh-TW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 l="5702" t="14151" r="6296" b="12028"/>
          <a:stretch>
            <a:fillRect/>
          </a:stretch>
        </p:blipFill>
        <p:spPr bwMode="auto">
          <a:xfrm>
            <a:off x="431321" y="2260122"/>
            <a:ext cx="11450128" cy="540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7"/>
          <p:cNvSpPr/>
          <p:nvPr/>
        </p:nvSpPr>
        <p:spPr>
          <a:xfrm>
            <a:off x="2415395" y="6245525"/>
            <a:ext cx="6072997" cy="33643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0176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65300" y="487589"/>
            <a:ext cx="1095003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TW" altLang="en-US" sz="4400" b="1" dirty="0" smtClean="0">
                <a:solidFill>
                  <a:srgbClr val="005C95"/>
                </a:solidFill>
                <a:latin typeface="+mn-lt"/>
                <a:ea typeface="微软雅黑" panose="020B0503020204020204" pitchFamily="34" charset="-122"/>
              </a:rPr>
              <a:t>班費收支</a:t>
            </a:r>
            <a:endParaRPr lang="en-US" altLang="zh-TW" sz="4400" b="1" dirty="0">
              <a:solidFill>
                <a:srgbClr val="005C95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50115" y="1169404"/>
            <a:ext cx="9370593" cy="507579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TW" sz="32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AutoShape 6" descr="「小錯誤大發明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「小錯誤大發明」的圖片搜尋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 l="3148" t="23644" r="57735" b="35554"/>
          <a:stretch>
            <a:fillRect/>
          </a:stretch>
        </p:blipFill>
        <p:spPr bwMode="auto">
          <a:xfrm>
            <a:off x="1828800" y="1242203"/>
            <a:ext cx="8885208" cy="521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805184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560467" y="1831372"/>
            <a:ext cx="7394416" cy="2529923"/>
          </a:xfrm>
        </p:spPr>
        <p:txBody>
          <a:bodyPr/>
          <a:lstStyle/>
          <a:p>
            <a:r>
              <a:rPr lang="zh-TW" altLang="en-US" dirty="0" smtClean="0"/>
              <a:t>謝謝家長蒞臨</a:t>
            </a:r>
            <a:endParaRPr lang="en-US" altLang="zh-C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" val="20170618180318"/>
  <p:tag name="MH_LIBRARY" val="GRAPHI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80318"/>
  <p:tag name="MH_LIBRARY" val="GRAPHIC"/>
  <p:tag name="MH_ORDER" val="矩形 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" val="20170618180318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80318"/>
  <p:tag name="MH_LIBRARY" val="GRAPHIC"/>
  <p:tag name="MH_ORDER" val="矩形 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" val="20170618180318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80318"/>
  <p:tag name="MH_LIBRARY" val="GRAPHIC"/>
  <p:tag name="MH_ORDER" val="矩形 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" val="20170618180318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80318"/>
  <p:tag name="MH_LIBRARY" val="GRAPHIC"/>
  <p:tag name="MH_ORDER" val="矩形 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" val="20170618180318"/>
  <p:tag name="MH_LIBRARY" val="GRAPHI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80318"/>
  <p:tag name="MH_LIBRARY" val="GRAPHIC"/>
  <p:tag name="MH_ORDER" val="矩形 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" val="20170618180318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80318"/>
  <p:tag name="MH_LIBRARY" val="GRAPHIC"/>
  <p:tag name="MH_ORDER" val="矩形 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" val="20170618180318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80318"/>
  <p:tag name="MH_LIBRARY" val="GRAPHIC"/>
  <p:tag name="MH_ORDER" val="矩形 2"/>
</p:tagLst>
</file>

<file path=ppt/theme/theme1.xml><?xml version="1.0" encoding="utf-8"?>
<a:theme xmlns:a="http://schemas.openxmlformats.org/drawingml/2006/main" name="Office 主题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中小学演示文稿设计模板(宽屏)</Template>
  <TotalTime>0</TotalTime>
  <Words>156</Words>
  <Application>Microsoft Office PowerPoint</Application>
  <PresentationFormat>自訂</PresentationFormat>
  <Paragraphs>47</Paragraphs>
  <Slides>10</Slides>
  <Notes>9</Notes>
  <HiddenSlides>0</HiddenSlides>
  <MMClips>1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Office 主题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演示文稿2.pptx</dc:title>
  <dc:creator/>
  <cp:keywords>www.51pptmoban.com</cp:keywords>
  <cp:lastModifiedBy/>
  <cp:revision>2</cp:revision>
  <dcterms:created xsi:type="dcterms:W3CDTF">2017-06-18T01:00:00Z</dcterms:created>
  <dcterms:modified xsi:type="dcterms:W3CDTF">2019-03-06T13:42:52Z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TC043308539991</vt:lpwstr>
  </property>
  <property fmtid="{D5CDD505-2E9C-101B-9397-08002B2CF9AE}" pid="3" name="KSOProductBuildVer">
    <vt:lpwstr>2052-10.1.0.6877</vt:lpwstr>
  </property>
</Properties>
</file>